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0"/>
  </p:notesMasterIdLst>
  <p:sldIdLst>
    <p:sldId id="256" r:id="rId2"/>
    <p:sldId id="270" r:id="rId3"/>
    <p:sldId id="257" r:id="rId4"/>
    <p:sldId id="258" r:id="rId5"/>
    <p:sldId id="274" r:id="rId6"/>
    <p:sldId id="276" r:id="rId7"/>
    <p:sldId id="275" r:id="rId8"/>
    <p:sldId id="281" r:id="rId9"/>
    <p:sldId id="286" r:id="rId10"/>
    <p:sldId id="287" r:id="rId11"/>
    <p:sldId id="288" r:id="rId12"/>
    <p:sldId id="282" r:id="rId13"/>
    <p:sldId id="289" r:id="rId14"/>
    <p:sldId id="283" r:id="rId15"/>
    <p:sldId id="290" r:id="rId16"/>
    <p:sldId id="284" r:id="rId17"/>
    <p:sldId id="291" r:id="rId18"/>
    <p:sldId id="292" r:id="rId19"/>
    <p:sldId id="285" r:id="rId20"/>
    <p:sldId id="259" r:id="rId21"/>
    <p:sldId id="293" r:id="rId22"/>
    <p:sldId id="272" r:id="rId23"/>
    <p:sldId id="273" r:id="rId24"/>
    <p:sldId id="278" r:id="rId25"/>
    <p:sldId id="279" r:id="rId26"/>
    <p:sldId id="280" r:id="rId27"/>
    <p:sldId id="295" r:id="rId28"/>
    <p:sldId id="298" r:id="rId29"/>
    <p:sldId id="299" r:id="rId30"/>
    <p:sldId id="300" r:id="rId31"/>
    <p:sldId id="301" r:id="rId32"/>
    <p:sldId id="306" r:id="rId33"/>
    <p:sldId id="305" r:id="rId34"/>
    <p:sldId id="304" r:id="rId35"/>
    <p:sldId id="303" r:id="rId36"/>
    <p:sldId id="302" r:id="rId37"/>
    <p:sldId id="358" r:id="rId38"/>
    <p:sldId id="359" r:id="rId39"/>
    <p:sldId id="360" r:id="rId40"/>
    <p:sldId id="361" r:id="rId41"/>
    <p:sldId id="335" r:id="rId42"/>
    <p:sldId id="261" r:id="rId43"/>
    <p:sldId id="307" r:id="rId44"/>
    <p:sldId id="262" r:id="rId45"/>
    <p:sldId id="309" r:id="rId46"/>
    <p:sldId id="310" r:id="rId47"/>
    <p:sldId id="308" r:id="rId48"/>
    <p:sldId id="311" r:id="rId49"/>
    <p:sldId id="312" r:id="rId50"/>
    <p:sldId id="313" r:id="rId51"/>
    <p:sldId id="314" r:id="rId52"/>
    <p:sldId id="315" r:id="rId53"/>
    <p:sldId id="316" r:id="rId54"/>
    <p:sldId id="317" r:id="rId55"/>
    <p:sldId id="318" r:id="rId56"/>
    <p:sldId id="319" r:id="rId57"/>
    <p:sldId id="320" r:id="rId58"/>
    <p:sldId id="321" r:id="rId59"/>
    <p:sldId id="322" r:id="rId60"/>
    <p:sldId id="333" r:id="rId61"/>
    <p:sldId id="323" r:id="rId62"/>
    <p:sldId id="332" r:id="rId63"/>
    <p:sldId id="324" r:id="rId64"/>
    <p:sldId id="352" r:id="rId65"/>
    <p:sldId id="334" r:id="rId66"/>
    <p:sldId id="325" r:id="rId67"/>
    <p:sldId id="326" r:id="rId68"/>
    <p:sldId id="327" r:id="rId69"/>
    <p:sldId id="328" r:id="rId70"/>
    <p:sldId id="329" r:id="rId71"/>
    <p:sldId id="330" r:id="rId72"/>
    <p:sldId id="363" r:id="rId73"/>
    <p:sldId id="364" r:id="rId74"/>
    <p:sldId id="336" r:id="rId75"/>
    <p:sldId id="331" r:id="rId76"/>
    <p:sldId id="338" r:id="rId77"/>
    <p:sldId id="339" r:id="rId78"/>
    <p:sldId id="340" r:id="rId79"/>
    <p:sldId id="341" r:id="rId80"/>
    <p:sldId id="342" r:id="rId81"/>
    <p:sldId id="343" r:id="rId82"/>
    <p:sldId id="344" r:id="rId83"/>
    <p:sldId id="345" r:id="rId84"/>
    <p:sldId id="346" r:id="rId85"/>
    <p:sldId id="264" r:id="rId86"/>
    <p:sldId id="348" r:id="rId87"/>
    <p:sldId id="349" r:id="rId88"/>
    <p:sldId id="265" r:id="rId89"/>
    <p:sldId id="351" r:id="rId90"/>
    <p:sldId id="353" r:id="rId91"/>
    <p:sldId id="266" r:id="rId92"/>
    <p:sldId id="350" r:id="rId93"/>
    <p:sldId id="362" r:id="rId94"/>
    <p:sldId id="267" r:id="rId95"/>
    <p:sldId id="268" r:id="rId96"/>
    <p:sldId id="269" r:id="rId97"/>
    <p:sldId id="296" r:id="rId98"/>
    <p:sldId id="297" r:id="rId99"/>
  </p:sldIdLst>
  <p:sldSz cx="9144000" cy="6858000" type="screen4x3"/>
  <p:notesSz cx="6858000" cy="9947275"/>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39" autoAdjust="0"/>
    <p:restoredTop sz="79496" autoAdjust="0"/>
  </p:normalViewPr>
  <p:slideViewPr>
    <p:cSldViewPr>
      <p:cViewPr>
        <p:scale>
          <a:sx n="60" d="100"/>
          <a:sy n="60" d="100"/>
        </p:scale>
        <p:origin x="-1740" y="-27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97364"/>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97364"/>
          </a:xfrm>
          <a:prstGeom prst="rect">
            <a:avLst/>
          </a:prstGeom>
        </p:spPr>
        <p:txBody>
          <a:bodyPr vert="horz" lIns="91440" tIns="45720" rIns="91440" bIns="45720" rtlCol="0"/>
          <a:lstStyle>
            <a:lvl1pPr algn="r">
              <a:defRPr sz="1200"/>
            </a:lvl1pPr>
          </a:lstStyle>
          <a:p>
            <a:fld id="{A8BFDD25-530C-497D-8442-C52F47AB07E5}" type="datetimeFigureOut">
              <a:rPr lang="cs-CZ" smtClean="0"/>
              <a:pPr/>
              <a:t>24.4.2019</a:t>
            </a:fld>
            <a:endParaRPr lang="cs-CZ"/>
          </a:p>
        </p:txBody>
      </p:sp>
      <p:sp>
        <p:nvSpPr>
          <p:cNvPr id="4" name="Zástupný symbol pro obrázek snímku 3"/>
          <p:cNvSpPr>
            <a:spLocks noGrp="1" noRot="1" noChangeAspect="1"/>
          </p:cNvSpPr>
          <p:nvPr>
            <p:ph type="sldImg" idx="2"/>
          </p:nvPr>
        </p:nvSpPr>
        <p:spPr>
          <a:xfrm>
            <a:off x="942975" y="746125"/>
            <a:ext cx="4972050" cy="3730625"/>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724956"/>
            <a:ext cx="5486400" cy="4476274"/>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9448185"/>
            <a:ext cx="2971800" cy="497364"/>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9448185"/>
            <a:ext cx="2971800" cy="497364"/>
          </a:xfrm>
          <a:prstGeom prst="rect">
            <a:avLst/>
          </a:prstGeom>
        </p:spPr>
        <p:txBody>
          <a:bodyPr vert="horz" lIns="91440" tIns="45720" rIns="91440" bIns="45720" rtlCol="0" anchor="b"/>
          <a:lstStyle>
            <a:lvl1pPr algn="r">
              <a:defRPr sz="1200"/>
            </a:lvl1pPr>
          </a:lstStyle>
          <a:p>
            <a:fld id="{F93BDC2C-B94E-4235-BE01-FC3F93C8068D}" type="slidenum">
              <a:rPr lang="cs-CZ" smtClean="0"/>
              <a:pPr/>
              <a:t>‹#›</a:t>
            </a:fld>
            <a:endParaRPr lang="cs-CZ"/>
          </a:p>
        </p:txBody>
      </p:sp>
    </p:spTree>
    <p:extLst>
      <p:ext uri="{BB962C8B-B14F-4D97-AF65-F5344CB8AC3E}">
        <p14:creationId xmlns:p14="http://schemas.microsoft.com/office/powerpoint/2010/main" val="477568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cs.wikipedia.org/wiki/Hustom%C4%9Br" TargetMode="External"/><Relationship Id="rId2" Type="http://schemas.openxmlformats.org/officeDocument/2006/relationships/slide" Target="../slides/slide76.xml"/><Relationship Id="rId1" Type="http://schemas.openxmlformats.org/officeDocument/2006/relationships/notesMaster" Target="../notesMasters/notesMaster1.xml"/><Relationship Id="rId6" Type="http://schemas.openxmlformats.org/officeDocument/2006/relationships/hyperlink" Target="https://cs.wikipedia.org/wiki/%C4%8CSN" TargetMode="External"/><Relationship Id="rId5" Type="http://schemas.openxmlformats.org/officeDocument/2006/relationships/hyperlink" Target="https://cs.wikipedia.org/wiki/Slovensko" TargetMode="External"/><Relationship Id="rId4" Type="http://schemas.openxmlformats.org/officeDocument/2006/relationships/hyperlink" Target="https://cs.wikipedia.org/wiki/%C4%8Cesko"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Stářím vína odumírají - ztrácejí buket, barvu (nemusí platit, čím starší, tím lepší). </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6</a:t>
            </a:fld>
            <a:endParaRPr lang="cs-CZ"/>
          </a:p>
        </p:txBody>
      </p:sp>
    </p:spTree>
    <p:extLst>
      <p:ext uri="{BB962C8B-B14F-4D97-AF65-F5344CB8AC3E}">
        <p14:creationId xmlns:p14="http://schemas.microsoft.com/office/powerpoint/2010/main" val="186216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47</a:t>
            </a:fld>
            <a:endParaRPr lang="cs-CZ"/>
          </a:p>
        </p:txBody>
      </p:sp>
    </p:spTree>
    <p:extLst>
      <p:ext uri="{BB962C8B-B14F-4D97-AF65-F5344CB8AC3E}">
        <p14:creationId xmlns:p14="http://schemas.microsoft.com/office/powerpoint/2010/main" val="118286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48</a:t>
            </a:fld>
            <a:endParaRPr lang="cs-CZ"/>
          </a:p>
        </p:txBody>
      </p:sp>
    </p:spTree>
    <p:extLst>
      <p:ext uri="{BB962C8B-B14F-4D97-AF65-F5344CB8AC3E}">
        <p14:creationId xmlns:p14="http://schemas.microsoft.com/office/powerpoint/2010/main" val="684301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49</a:t>
            </a:fld>
            <a:endParaRPr lang="cs-CZ"/>
          </a:p>
        </p:txBody>
      </p:sp>
    </p:spTree>
    <p:extLst>
      <p:ext uri="{BB962C8B-B14F-4D97-AF65-F5344CB8AC3E}">
        <p14:creationId xmlns:p14="http://schemas.microsoft.com/office/powerpoint/2010/main" val="2483065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u="sng" dirty="0" smtClean="0"/>
              <a:t>Vinný nápoj - Sangria</a:t>
            </a:r>
          </a:p>
          <a:p>
            <a:r>
              <a:rPr lang="cs-CZ" baseline="0" dirty="0" smtClean="0"/>
              <a:t> Produkt z Pyrenejského poloostrova, chráněné zeměpisné označení</a:t>
            </a:r>
          </a:p>
          <a:p>
            <a:r>
              <a:rPr lang="cs-CZ" baseline="0" dirty="0" smtClean="0"/>
              <a:t>Vyrábí se z mladých vín, ty se macerují (rozinky, fíky, svatojánský chléb, pomerančová a citronová kůra)</a:t>
            </a:r>
          </a:p>
          <a:p>
            <a:r>
              <a:rPr lang="cs-CZ" baseline="0" dirty="0" smtClean="0"/>
              <a:t>Obsah alkoholu: 4,5% - 12% (bez barviv).</a:t>
            </a:r>
          </a:p>
          <a:p>
            <a:r>
              <a:rPr lang="cs-CZ" baseline="0" dirty="0" err="1" smtClean="0"/>
              <a:t>Nedolihovává</a:t>
            </a:r>
            <a:r>
              <a:rPr lang="cs-CZ" baseline="0" dirty="0" smtClean="0"/>
              <a:t> se.</a:t>
            </a:r>
          </a:p>
          <a:p>
            <a:r>
              <a:rPr lang="cs-CZ" baseline="0" dirty="0" smtClean="0"/>
              <a:t>V ostatních státech se smí název sangria používat pouze podpůrně, musí následovat údaj „</a:t>
            </a:r>
            <a:r>
              <a:rPr lang="cs-CZ" b="1" baseline="0" dirty="0" smtClean="0"/>
              <a:t>vyrobeno v</a:t>
            </a:r>
            <a:r>
              <a:rPr lang="cs-CZ" baseline="0" dirty="0" smtClean="0"/>
              <a:t> </a:t>
            </a:r>
            <a:r>
              <a:rPr lang="cs-CZ" b="1" baseline="0" dirty="0" smtClean="0"/>
              <a:t>….</a:t>
            </a:r>
            <a:r>
              <a:rPr lang="cs-CZ" baseline="0" dirty="0" smtClean="0"/>
              <a:t>“ nebo </a:t>
            </a:r>
            <a:r>
              <a:rPr lang="cs-CZ" b="1" baseline="0" dirty="0" smtClean="0"/>
              <a:t>označení aromatizovaný vinný nápoj</a:t>
            </a:r>
            <a:r>
              <a:rPr lang="cs-CZ" baseline="0" dirty="0" smtClean="0"/>
              <a:t>. </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50</a:t>
            </a:fld>
            <a:endParaRPr lang="cs-CZ"/>
          </a:p>
        </p:txBody>
      </p:sp>
    </p:spTree>
    <p:extLst>
      <p:ext uri="{BB962C8B-B14F-4D97-AF65-F5344CB8AC3E}">
        <p14:creationId xmlns:p14="http://schemas.microsoft.com/office/powerpoint/2010/main" val="2552090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51</a:t>
            </a:fld>
            <a:endParaRPr lang="cs-CZ"/>
          </a:p>
        </p:txBody>
      </p:sp>
    </p:spTree>
    <p:extLst>
      <p:ext uri="{BB962C8B-B14F-4D97-AF65-F5344CB8AC3E}">
        <p14:creationId xmlns:p14="http://schemas.microsoft.com/office/powerpoint/2010/main" val="756540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52</a:t>
            </a:fld>
            <a:endParaRPr lang="cs-CZ"/>
          </a:p>
        </p:txBody>
      </p:sp>
    </p:spTree>
    <p:extLst>
      <p:ext uri="{BB962C8B-B14F-4D97-AF65-F5344CB8AC3E}">
        <p14:creationId xmlns:p14="http://schemas.microsoft.com/office/powerpoint/2010/main" val="1473050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u="sng" dirty="0" smtClean="0"/>
              <a:t>Šumivá vína neboli sekt</a:t>
            </a:r>
          </a:p>
          <a:p>
            <a:r>
              <a:rPr lang="cs-CZ" dirty="0" smtClean="0"/>
              <a:t> Vyrábí se druhotným kvašením klidných přírodních vín, přidá se k ním cukr a kvasinky. </a:t>
            </a:r>
          </a:p>
          <a:p>
            <a:r>
              <a:rPr lang="cs-CZ" dirty="0" smtClean="0"/>
              <a:t>Kvasinky přemění cukr na CO</a:t>
            </a:r>
            <a:r>
              <a:rPr lang="cs-CZ" baseline="-25000" dirty="0" smtClean="0"/>
              <a:t>2  </a:t>
            </a:r>
            <a:r>
              <a:rPr lang="cs-CZ" baseline="0" dirty="0" smtClean="0"/>
              <a:t>a alkohol. Odumřelé kvasinky se při klasické metodě výroby (tzv. šampaňské) metodě (kdy celý proces probíhá v láhvi) postupně setřásají do hrdla láhve, kde se pak zmrazí v ledovou zátku, která je při otevření lahve vystřelena tlakem plynů. Objem vína se doplní tzv. „</a:t>
            </a:r>
            <a:r>
              <a:rPr lang="cs-CZ" baseline="0" dirty="0" err="1" smtClean="0"/>
              <a:t>dosážním</a:t>
            </a:r>
            <a:r>
              <a:rPr lang="cs-CZ" baseline="0" dirty="0" smtClean="0"/>
              <a:t> likérem“.</a:t>
            </a:r>
            <a:endParaRPr lang="cs-CZ" baseline="-25000"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53</a:t>
            </a:fld>
            <a:endParaRPr lang="cs-CZ"/>
          </a:p>
        </p:txBody>
      </p:sp>
    </p:spTree>
    <p:extLst>
      <p:ext uri="{BB962C8B-B14F-4D97-AF65-F5344CB8AC3E}">
        <p14:creationId xmlns:p14="http://schemas.microsoft.com/office/powerpoint/2010/main" val="1694259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228600" indent="-228600">
              <a:buAutoNum type="arabicParenR"/>
            </a:pPr>
            <a:r>
              <a:rPr lang="cs-CZ" baseline="0" dirty="0" smtClean="0"/>
              <a:t>Víno bylo ve výrobním závodě skladování minimálně 9 měsíců při přetlaku CO2 0,35Mpa</a:t>
            </a:r>
          </a:p>
          <a:p>
            <a:pPr marL="228600" indent="-228600">
              <a:buAutoNum type="arabicParenR"/>
            </a:pPr>
            <a:r>
              <a:rPr lang="cs-CZ" baseline="0" dirty="0" smtClean="0"/>
              <a:t>Při otevření lahve silně uniká CO2 (při T 20 C je v lahvi přetlak minimálně 0,3Mpa)</a:t>
            </a:r>
          </a:p>
          <a:p>
            <a:pPr marL="228600" indent="-228600">
              <a:buAutoNum type="arabicParenR"/>
            </a:pPr>
            <a:r>
              <a:rPr lang="cs-CZ" baseline="0" dirty="0" smtClean="0"/>
              <a:t>Může obsahovat max. 250 mg SO2</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54</a:t>
            </a:fld>
            <a:endParaRPr lang="cs-CZ"/>
          </a:p>
        </p:txBody>
      </p:sp>
    </p:spTree>
    <p:extLst>
      <p:ext uri="{BB962C8B-B14F-4D97-AF65-F5344CB8AC3E}">
        <p14:creationId xmlns:p14="http://schemas.microsoft.com/office/powerpoint/2010/main" val="974208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smtClean="0"/>
          </a:p>
          <a:p>
            <a:r>
              <a:rPr lang="cs-CZ" dirty="0" err="1" smtClean="0"/>
              <a:t>Cuveé</a:t>
            </a:r>
            <a:r>
              <a:rPr lang="cs-CZ" dirty="0" smtClean="0"/>
              <a:t> – scelování vín různých odrůd</a:t>
            </a:r>
          </a:p>
          <a:p>
            <a:r>
              <a:rPr lang="cs-CZ" dirty="0" smtClean="0"/>
              <a:t>Podle toho v</a:t>
            </a:r>
            <a:r>
              <a:rPr lang="cs-CZ" baseline="0" dirty="0" smtClean="0"/>
              <a:t> čem ke druhotnému kvašení dochází, lze rozlišit 3 základní metody výroby sektu.</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55</a:t>
            </a:fld>
            <a:endParaRPr lang="cs-CZ"/>
          </a:p>
        </p:txBody>
      </p:sp>
    </p:spTree>
    <p:extLst>
      <p:ext uri="{BB962C8B-B14F-4D97-AF65-F5344CB8AC3E}">
        <p14:creationId xmlns:p14="http://schemas.microsoft.com/office/powerpoint/2010/main" val="4182876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u="sng" dirty="0" smtClean="0"/>
              <a:t>Šampaňského metoda – </a:t>
            </a:r>
            <a:r>
              <a:rPr lang="cs-CZ" b="1" u="sng" dirty="0" err="1" smtClean="0"/>
              <a:t>Methoda</a:t>
            </a:r>
            <a:r>
              <a:rPr lang="cs-CZ" b="1" u="sng" baseline="0" dirty="0" smtClean="0"/>
              <a:t> </a:t>
            </a:r>
            <a:r>
              <a:rPr lang="cs-CZ" b="1" u="sng" baseline="0" dirty="0" err="1" smtClean="0"/>
              <a:t>classic</a:t>
            </a:r>
            <a:endParaRPr lang="cs-CZ" b="1" u="sng" baseline="0" dirty="0" smtClean="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56</a:t>
            </a:fld>
            <a:endParaRPr lang="cs-CZ"/>
          </a:p>
        </p:txBody>
      </p:sp>
    </p:spTree>
    <p:extLst>
      <p:ext uri="{BB962C8B-B14F-4D97-AF65-F5344CB8AC3E}">
        <p14:creationId xmlns:p14="http://schemas.microsoft.com/office/powerpoint/2010/main" val="685310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zrání - ležením vína v sudech (tancích) se vytváří výsledné vlastnosti - tzn. buket, chuť a barva vína. Doba zrání - lehká vína mohou zrát až 4 roky, vysoce extraktivní vína 6 až 8 let.</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18</a:t>
            </a:fld>
            <a:endParaRPr 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Ke kvašení dochází v láhvi,</a:t>
            </a:r>
            <a:r>
              <a:rPr lang="cs-CZ" baseline="0" dirty="0" smtClean="0"/>
              <a:t> kde se vyvíjí tlak CO2.</a:t>
            </a:r>
          </a:p>
          <a:p>
            <a:r>
              <a:rPr lang="cs-CZ" baseline="0" dirty="0" smtClean="0"/>
              <a:t>Po ukončení kvašení se kvasinky usazují a tvoří kal. </a:t>
            </a:r>
          </a:p>
          <a:p>
            <a:r>
              <a:rPr lang="cs-CZ" baseline="0" dirty="0" smtClean="0"/>
              <a:t>Během kvašení se lahve pravidelně obrací a jsou nakláněný do kolmé polohy, tak se kvasinky setřesou do hrdla láhve. </a:t>
            </a:r>
          </a:p>
          <a:p>
            <a:r>
              <a:rPr lang="cs-CZ" baseline="0" dirty="0" smtClean="0"/>
              <a:t>Lahev se zmrazí ponořením do studeného solného roztoku, v zátce zmrzne kal a kvasinky.</a:t>
            </a:r>
          </a:p>
          <a:p>
            <a:r>
              <a:rPr lang="cs-CZ" baseline="0" dirty="0" err="1" smtClean="0"/>
              <a:t>Degorgáž</a:t>
            </a:r>
            <a:r>
              <a:rPr lang="cs-CZ" baseline="0" dirty="0" smtClean="0"/>
              <a:t> – otevřením lahve je kalová zátka vystřelena.</a:t>
            </a:r>
          </a:p>
          <a:p>
            <a:r>
              <a:rPr lang="cs-CZ" baseline="0" dirty="0" smtClean="0"/>
              <a:t>Objem se doplní tzv. likérem (víno s rozpuštěným cukrem, nebo likér či staré víno).</a:t>
            </a:r>
          </a:p>
          <a:p>
            <a:r>
              <a:rPr lang="cs-CZ" baseline="0" dirty="0" smtClean="0"/>
              <a:t>Láhev se uzavře korkovou zátkou a agrafou – košíček drátěný.</a:t>
            </a:r>
          </a:p>
          <a:p>
            <a:r>
              <a:rPr lang="cs-CZ" baseline="0" dirty="0" smtClean="0"/>
              <a:t>Doba skladování v závodě – min. 9 měsíců v lahvi.</a:t>
            </a:r>
          </a:p>
          <a:p>
            <a:r>
              <a:rPr lang="cs-CZ" baseline="0" dirty="0" smtClean="0"/>
              <a:t>Stupeň sladkosti šumivého vína závisí na množství doplněného cukru v závěrečné fázi výroby.</a:t>
            </a:r>
          </a:p>
          <a:p>
            <a:r>
              <a:rPr lang="cs-CZ" baseline="0" dirty="0" smtClean="0"/>
              <a:t>Ty která jsou touto metodou a ručním otáčením vyrobena mají na dně značku barevnou – což je značka pro otáčení ruční na vibračním pultě. </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57</a:t>
            </a:fld>
            <a:endParaRPr lang="cs-CZ"/>
          </a:p>
        </p:txBody>
      </p:sp>
    </p:spTree>
    <p:extLst>
      <p:ext uri="{BB962C8B-B14F-4D97-AF65-F5344CB8AC3E}">
        <p14:creationId xmlns:p14="http://schemas.microsoft.com/office/powerpoint/2010/main" val="4181788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Druhotné kvašení také probíhá v láhvi</a:t>
            </a:r>
            <a:r>
              <a:rPr lang="cs-CZ" baseline="0" dirty="0" smtClean="0"/>
              <a:t>, ale v ní se potom neprodává !!!!</a:t>
            </a:r>
          </a:p>
          <a:p>
            <a:r>
              <a:rPr lang="cs-CZ" baseline="0" dirty="0" smtClean="0"/>
              <a:t>Víno, cukr a kvasinky se promíchají ve veliké nádrži a tato směs se naplní do lahví. </a:t>
            </a:r>
          </a:p>
          <a:p>
            <a:r>
              <a:rPr lang="cs-CZ" baseline="0" dirty="0" smtClean="0"/>
              <a:t>V lahvi probíhá druhotné kvašení. </a:t>
            </a:r>
          </a:p>
          <a:p>
            <a:r>
              <a:rPr lang="cs-CZ" baseline="0" dirty="0" smtClean="0"/>
              <a:t>Výsledná směs je poté přemístěna do veliké nádrže, s mírným přetlakem – aby neutíkal CO2. </a:t>
            </a:r>
          </a:p>
          <a:p>
            <a:r>
              <a:rPr lang="cs-CZ" baseline="0" dirty="0" smtClean="0"/>
              <a:t>Přidá se cukr rozpuštěný ve víně, přefiltruje se a šumivé víno se naplní do lahví, ve kterých se poté prodává.</a:t>
            </a:r>
          </a:p>
          <a:p>
            <a:r>
              <a:rPr lang="cs-CZ" baseline="0" dirty="0" smtClean="0"/>
              <a:t>Doba skladování v závodě – 9 měsíců. (min.  měsíce v lahvi)</a:t>
            </a:r>
            <a:endParaRPr lang="cs-CZ" dirty="0" smtClean="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58</a:t>
            </a:fld>
            <a:endParaRPr lang="cs-CZ"/>
          </a:p>
        </p:txBody>
      </p:sp>
    </p:spTree>
    <p:extLst>
      <p:ext uri="{BB962C8B-B14F-4D97-AF65-F5344CB8AC3E}">
        <p14:creationId xmlns:p14="http://schemas.microsoft.com/office/powerpoint/2010/main" val="4255161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Scelí</a:t>
            </a:r>
            <a:r>
              <a:rPr lang="cs-CZ" baseline="0" dirty="0" smtClean="0"/>
              <a:t> se různé odrůdy vína – </a:t>
            </a:r>
            <a:r>
              <a:rPr lang="cs-CZ" baseline="0" dirty="0" err="1" smtClean="0"/>
              <a:t>cuveé</a:t>
            </a:r>
            <a:r>
              <a:rPr lang="cs-CZ" baseline="0" dirty="0" smtClean="0"/>
              <a:t>. Přidá se cukr a vinné kvasinky. </a:t>
            </a:r>
          </a:p>
          <a:p>
            <a:r>
              <a:rPr lang="cs-CZ" baseline="0" dirty="0" smtClean="0"/>
              <a:t>Druhotné kvašení probíhá ve velikých tancích, kde se směs stále míchá, aby kvasinky byly ve stálém kontaktu s vínem. Po ukončení procesu se víno ochladí, přefiltruje a pod protitlakem se natáhne do láhve.</a:t>
            </a:r>
            <a:endParaRPr lang="cs-CZ" dirty="0" smtClean="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59</a:t>
            </a:fld>
            <a:endParaRPr lang="cs-CZ"/>
          </a:p>
        </p:txBody>
      </p:sp>
    </p:spTree>
    <p:extLst>
      <p:ext uri="{BB962C8B-B14F-4D97-AF65-F5344CB8AC3E}">
        <p14:creationId xmlns:p14="http://schemas.microsoft.com/office/powerpoint/2010/main" val="1193903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61</a:t>
            </a:fld>
            <a:endParaRPr lang="cs-CZ"/>
          </a:p>
        </p:txBody>
      </p:sp>
    </p:spTree>
    <p:extLst>
      <p:ext uri="{BB962C8B-B14F-4D97-AF65-F5344CB8AC3E}">
        <p14:creationId xmlns:p14="http://schemas.microsoft.com/office/powerpoint/2010/main" val="7872647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Gramů</a:t>
            </a:r>
            <a:r>
              <a:rPr lang="cs-CZ" baseline="0" dirty="0" smtClean="0"/>
              <a:t> na litr</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62</a:t>
            </a:fld>
            <a:endParaRPr lang="cs-CZ"/>
          </a:p>
        </p:txBody>
      </p:sp>
    </p:spTree>
    <p:extLst>
      <p:ext uri="{BB962C8B-B14F-4D97-AF65-F5344CB8AC3E}">
        <p14:creationId xmlns:p14="http://schemas.microsoft.com/office/powerpoint/2010/main" val="2568800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228600" indent="-228600">
              <a:buAutoNum type="arabicPeriod"/>
            </a:pPr>
            <a:r>
              <a:rPr lang="cs-CZ" dirty="0" smtClean="0"/>
              <a:t>ŠAMPAŇSKÉ </a:t>
            </a:r>
          </a:p>
          <a:p>
            <a:pPr marL="228600" indent="-228600">
              <a:buNone/>
            </a:pPr>
            <a:r>
              <a:rPr lang="cs-CZ" dirty="0" smtClean="0"/>
              <a:t>Chráněné označení původu pro jakostní šumivé víno z vinařské oblasti </a:t>
            </a:r>
            <a:r>
              <a:rPr lang="cs-CZ" dirty="0" err="1" smtClean="0"/>
              <a:t>Champagne</a:t>
            </a:r>
            <a:r>
              <a:rPr lang="cs-CZ" dirty="0" smtClean="0"/>
              <a:t> ve Francii. Žádné jiné šumivé víno mimo tuto oblast nesmí mít na etiketě vyznačen název</a:t>
            </a:r>
            <a:r>
              <a:rPr lang="cs-CZ" baseline="0" dirty="0" smtClean="0"/>
              <a:t> </a:t>
            </a:r>
            <a:r>
              <a:rPr lang="cs-CZ" dirty="0" err="1" smtClean="0"/>
              <a:t>Champagne</a:t>
            </a:r>
            <a:r>
              <a:rPr lang="cs-CZ" dirty="0" smtClean="0"/>
              <a:t>. </a:t>
            </a:r>
          </a:p>
          <a:p>
            <a:pPr marL="228600" indent="-228600">
              <a:buNone/>
            </a:pPr>
            <a:r>
              <a:rPr lang="cs-CZ" dirty="0" smtClean="0"/>
              <a:t>Vyrábí se pouze šampaňskou metodou (</a:t>
            </a:r>
            <a:r>
              <a:rPr lang="cs-CZ" dirty="0" err="1" smtClean="0"/>
              <a:t>Méthode</a:t>
            </a:r>
            <a:r>
              <a:rPr lang="cs-CZ" dirty="0" smtClean="0"/>
              <a:t> </a:t>
            </a:r>
            <a:r>
              <a:rPr lang="cs-CZ" dirty="0" err="1" smtClean="0"/>
              <a:t>Traditionnelle</a:t>
            </a:r>
            <a:r>
              <a:rPr lang="cs-CZ" dirty="0" smtClean="0"/>
              <a:t> - dříve se používalo názvu </a:t>
            </a:r>
            <a:r>
              <a:rPr lang="cs-CZ" dirty="0" err="1" smtClean="0"/>
              <a:t>Méthode</a:t>
            </a:r>
            <a:r>
              <a:rPr lang="cs-CZ" dirty="0" smtClean="0"/>
              <a:t> </a:t>
            </a:r>
            <a:r>
              <a:rPr lang="cs-CZ" dirty="0" err="1" smtClean="0"/>
              <a:t>Champenoise</a:t>
            </a:r>
            <a:r>
              <a:rPr lang="cs-CZ" dirty="0" smtClean="0"/>
              <a:t>) a běžné šampaňské bez udání ročníku zraje v láhvi minimálně 1 rok, jemnější ročníkové zraje 3 roky. Na nejvyšším stupni kvality stojí </a:t>
            </a:r>
            <a:r>
              <a:rPr lang="cs-CZ" dirty="0" err="1" smtClean="0"/>
              <a:t>Cuvées</a:t>
            </a:r>
            <a:r>
              <a:rPr lang="cs-CZ" dirty="0" smtClean="0"/>
              <a:t> de </a:t>
            </a:r>
            <a:r>
              <a:rPr lang="cs-CZ" dirty="0" err="1" smtClean="0"/>
              <a:t>Prestige</a:t>
            </a:r>
            <a:r>
              <a:rPr lang="cs-CZ" dirty="0" smtClean="0"/>
              <a:t>, vlajkové lodi jednotlivých výrobců</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66</a:t>
            </a:fld>
            <a:endParaRPr lang="cs-CZ"/>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Šampaňské se smí vyrábět ze 3 odrůd vinné révy - </a:t>
            </a:r>
            <a:r>
              <a:rPr lang="cs-CZ" dirty="0" err="1" smtClean="0"/>
              <a:t>Chardonnay</a:t>
            </a:r>
            <a:r>
              <a:rPr lang="cs-CZ" dirty="0" smtClean="0"/>
              <a:t>, </a:t>
            </a:r>
            <a:r>
              <a:rPr lang="cs-CZ" dirty="0" err="1" smtClean="0"/>
              <a:t>Pinot</a:t>
            </a:r>
            <a:r>
              <a:rPr lang="cs-CZ" dirty="0" smtClean="0"/>
              <a:t> </a:t>
            </a:r>
            <a:r>
              <a:rPr lang="cs-CZ" dirty="0" err="1" smtClean="0"/>
              <a:t>Noir</a:t>
            </a:r>
            <a:r>
              <a:rPr lang="cs-CZ" dirty="0" smtClean="0"/>
              <a:t>, </a:t>
            </a:r>
            <a:r>
              <a:rPr lang="cs-CZ" dirty="0" err="1" smtClean="0"/>
              <a:t>Pinot</a:t>
            </a:r>
            <a:r>
              <a:rPr lang="cs-CZ" dirty="0" smtClean="0"/>
              <a:t> </a:t>
            </a:r>
            <a:r>
              <a:rPr lang="cs-CZ" dirty="0" err="1" smtClean="0"/>
              <a:t>Meunier</a:t>
            </a:r>
            <a:r>
              <a:rPr lang="cs-CZ" dirty="0" smtClean="0"/>
              <a:t>.</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67</a:t>
            </a:fld>
            <a:endParaRPr lang="cs-CZ"/>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2. KRYMSKÝ SEKT (</a:t>
            </a:r>
            <a:r>
              <a:rPr lang="cs-CZ" dirty="0" err="1" smtClean="0"/>
              <a:t>Sovětskoje</a:t>
            </a:r>
            <a:r>
              <a:rPr lang="cs-CZ" dirty="0" smtClean="0"/>
              <a:t> </a:t>
            </a:r>
            <a:r>
              <a:rPr lang="cs-CZ" dirty="0" err="1" smtClean="0"/>
              <a:t>igristoje</a:t>
            </a:r>
            <a:r>
              <a:rPr lang="cs-CZ" dirty="0" smtClean="0"/>
              <a:t>) - jakostní šumivé víno vyráběné z odrůd rostoucích na poloostrově Krym. </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68</a:t>
            </a:fld>
            <a:endParaRPr lang="cs-C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3. CAVA - vysoce kvalitní šumivé víno ze Španělska - Katalánsko, ze 3 schválených odrůd, tradiční metoda výroby </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69</a:t>
            </a:fld>
            <a:endParaRPr lang="cs-CZ"/>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4. SPUMANTE - italský název pro jakostní šumivé víno, obsahující nejméně 11% alkoholu, vyrábí se tradiční metodou </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70</a:t>
            </a:fld>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scelování vína - slouží ke zlepšení smyslových vlastností vína a pro dosažení standardní jakosti daného druhu. Provádí se mícháním různých druhů vín (kyselá s méně kyselými, málo extraktivní s vysoce extraktivními víny). Scelená vína musí znovu vyzrát, aby se vlastnosti jednotlivých scelených vín vyrovnaly!</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19</a:t>
            </a:fld>
            <a:endParaRPr lang="cs-CZ"/>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5. CRÉMANT - jakostní šumivé víno vyráběné ve Francii mimo oblast </a:t>
            </a:r>
            <a:r>
              <a:rPr lang="cs-CZ" dirty="0" err="1" smtClean="0"/>
              <a:t>Champagne</a:t>
            </a:r>
            <a:r>
              <a:rPr lang="cs-CZ" dirty="0" smtClean="0"/>
              <a:t>, vyrábí se tradiční metodou, s minimální dobou zrání 1 rok. Aby mohlo víno nést označení </a:t>
            </a:r>
            <a:r>
              <a:rPr lang="cs-CZ" dirty="0" err="1" smtClean="0"/>
              <a:t>Crémant</a:t>
            </a:r>
            <a:r>
              <a:rPr lang="cs-CZ" dirty="0" smtClean="0"/>
              <a:t> musí pocházet z přesně vymezených apelací.</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71</a:t>
            </a:fld>
            <a:endParaRPr lang="cs-CZ"/>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4. PERLIVÁ - klidná vína uměle nasycená CO2 je nutné odlišit vína šumivá od PERLIVÝCH, která jsou vyrobena přislazením a umělým nasycením klidného vína CO2. Při T = 20 o C má mít tlak CO2 od 0,1 do 0,3 </a:t>
            </a:r>
            <a:r>
              <a:rPr lang="cs-CZ" dirty="0" err="1" smtClean="0"/>
              <a:t>MPa</a:t>
            </a:r>
            <a:r>
              <a:rPr lang="cs-CZ" dirty="0" smtClean="0"/>
              <a:t>. FRIZZANTE - přívlastek vín typu </a:t>
            </a:r>
            <a:r>
              <a:rPr lang="cs-CZ" dirty="0" err="1" smtClean="0"/>
              <a:t>Prosecco</a:t>
            </a:r>
            <a:r>
              <a:rPr lang="cs-CZ" dirty="0" smtClean="0"/>
              <a:t> v Itálii, lehké, perlivé víno s nižším tlakem CO2 a nižším obsahem alkoholu. </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72</a:t>
            </a:fld>
            <a:endParaRPr lang="cs-CZ"/>
          </a:p>
        </p:txBody>
      </p:sp>
    </p:spTree>
    <p:extLst>
      <p:ext uri="{BB962C8B-B14F-4D97-AF65-F5344CB8AC3E}">
        <p14:creationId xmlns:p14="http://schemas.microsoft.com/office/powerpoint/2010/main" val="12488028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NÍZKOALKOHOLICKÁ - obsah alkoholu do 6 %</a:t>
            </a:r>
          </a:p>
          <a:p>
            <a:r>
              <a:rPr lang="cs-CZ" sz="1200"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ODALKOHOLIZOVANÉ VÍNO - obsah alkoholu do 0,5 %</a:t>
            </a:r>
            <a:endParaRPr lang="cs-CZ"/>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73</a:t>
            </a:fld>
            <a:endParaRPr lang="cs-CZ"/>
          </a:p>
        </p:txBody>
      </p:sp>
    </p:spTree>
    <p:extLst>
      <p:ext uri="{BB962C8B-B14F-4D97-AF65-F5344CB8AC3E}">
        <p14:creationId xmlns:p14="http://schemas.microsoft.com/office/powerpoint/2010/main" val="2009554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PŘESKOČIT NENÍ NUTNÉ</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74</a:t>
            </a:fld>
            <a:endParaRPr lang="cs-CZ"/>
          </a:p>
        </p:txBody>
      </p:sp>
    </p:spTree>
    <p:extLst>
      <p:ext uri="{BB962C8B-B14F-4D97-AF65-F5344CB8AC3E}">
        <p14:creationId xmlns:p14="http://schemas.microsoft.com/office/powerpoint/2010/main" val="28093183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Cukernatost - udává se ve stupních českého normalizovaného moštoměru - OČNM 1 O = 1kg sacharidů ve 100 l moštu Stanovuje se odběrem vzorků na vinici. Ověření cukernatosti hroznů kontrolním orgánem je nezbytnou podmínkou pro výrobu přírodních vín jakostních a jakostních s přívlastkem. </a:t>
            </a:r>
          </a:p>
          <a:p>
            <a:r>
              <a:rPr lang="cs-CZ" sz="1200" b="0" i="0" kern="1200" dirty="0" smtClean="0">
                <a:solidFill>
                  <a:schemeClr val="tx1"/>
                </a:solidFill>
                <a:latin typeface="+mn-lt"/>
                <a:ea typeface="+mn-ea"/>
                <a:cs typeface="+mn-cs"/>
              </a:rPr>
              <a:t>je druh </a:t>
            </a:r>
            <a:r>
              <a:rPr lang="cs-CZ" sz="1200" b="0" i="0" u="none" strike="noStrike" kern="1200" dirty="0" smtClean="0">
                <a:solidFill>
                  <a:schemeClr val="tx1"/>
                </a:solidFill>
                <a:latin typeface="+mn-lt"/>
                <a:ea typeface="+mn-ea"/>
                <a:cs typeface="+mn-cs"/>
                <a:hlinkClick r:id="rId3" tooltip="Hustoměr"/>
              </a:rPr>
              <a:t>hustoměru</a:t>
            </a:r>
            <a:r>
              <a:rPr lang="cs-CZ" sz="1200" b="0" i="0" u="none" strike="noStrike" kern="1200" dirty="0" smtClean="0">
                <a:solidFill>
                  <a:schemeClr val="tx1"/>
                </a:solidFill>
                <a:latin typeface="+mn-lt"/>
                <a:ea typeface="+mn-ea"/>
                <a:cs typeface="+mn-cs"/>
              </a:rPr>
              <a:t>.</a:t>
            </a:r>
          </a:p>
          <a:p>
            <a:r>
              <a:rPr lang="cs-CZ" sz="1200" b="0" i="0" kern="1200" dirty="0" smtClean="0">
                <a:solidFill>
                  <a:schemeClr val="tx1"/>
                </a:solidFill>
                <a:latin typeface="+mn-lt"/>
                <a:ea typeface="+mn-ea"/>
                <a:cs typeface="+mn-cs"/>
              </a:rPr>
              <a:t>Je založen na jednoduchém principu, že čím je tekutina sladší, tím je hustší a vytlačuje ponořené předměty.</a:t>
            </a:r>
          </a:p>
          <a:p>
            <a:r>
              <a:rPr lang="cs-CZ" sz="1200" b="0" i="0" kern="1200" dirty="0" smtClean="0">
                <a:solidFill>
                  <a:schemeClr val="tx1"/>
                </a:solidFill>
                <a:latin typeface="+mn-lt"/>
                <a:ea typeface="+mn-ea"/>
                <a:cs typeface="+mn-cs"/>
              </a:rPr>
              <a:t>Moštoměr se používá tak, že se do zkumavky nabere tekutina z pomletých hroznů nebo ovoce a do ní se opatrně ponoří skleněná baňka s kovovou zátěží. Na tenké trubičce se stupnicí se pak odečte výše hladiny.</a:t>
            </a:r>
          </a:p>
          <a:p>
            <a:r>
              <a:rPr lang="cs-CZ" sz="1200" b="0" i="0" kern="1200" dirty="0" smtClean="0">
                <a:solidFill>
                  <a:schemeClr val="tx1"/>
                </a:solidFill>
                <a:latin typeface="+mn-lt"/>
                <a:ea typeface="+mn-ea"/>
                <a:cs typeface="+mn-cs"/>
              </a:rPr>
              <a:t>V </a:t>
            </a:r>
            <a:r>
              <a:rPr lang="cs-CZ" sz="1200" b="0" i="0" u="sng" kern="1200" dirty="0" smtClean="0">
                <a:solidFill>
                  <a:schemeClr val="tx1"/>
                </a:solidFill>
                <a:latin typeface="+mn-lt"/>
                <a:ea typeface="+mn-ea"/>
                <a:cs typeface="+mn-cs"/>
                <a:hlinkClick r:id="rId4"/>
              </a:rPr>
              <a:t>České republice</a:t>
            </a:r>
            <a:r>
              <a:rPr lang="cs-CZ" sz="1200" b="0" i="0" kern="1200" dirty="0" smtClean="0">
                <a:solidFill>
                  <a:schemeClr val="tx1"/>
                </a:solidFill>
                <a:latin typeface="+mn-lt"/>
                <a:ea typeface="+mn-ea"/>
                <a:cs typeface="+mn-cs"/>
              </a:rPr>
              <a:t> a na </a:t>
            </a:r>
            <a:r>
              <a:rPr lang="cs-CZ" sz="1200" b="0" i="0" u="none" strike="noStrike" kern="1200" dirty="0" smtClean="0">
                <a:solidFill>
                  <a:schemeClr val="tx1"/>
                </a:solidFill>
                <a:latin typeface="+mn-lt"/>
                <a:ea typeface="+mn-ea"/>
                <a:cs typeface="+mn-cs"/>
                <a:hlinkClick r:id="rId5" tooltip="Slovensko"/>
              </a:rPr>
              <a:t>Slovensku</a:t>
            </a:r>
            <a:r>
              <a:rPr lang="cs-CZ" sz="1200" b="0" i="0" kern="1200" dirty="0" smtClean="0">
                <a:solidFill>
                  <a:schemeClr val="tx1"/>
                </a:solidFill>
                <a:latin typeface="+mn-lt"/>
                <a:ea typeface="+mn-ea"/>
                <a:cs typeface="+mn-cs"/>
              </a:rPr>
              <a:t> se používá </a:t>
            </a:r>
            <a:r>
              <a:rPr lang="cs-CZ" sz="1200" b="0" i="1" kern="1200" dirty="0" smtClean="0">
                <a:solidFill>
                  <a:schemeClr val="tx1"/>
                </a:solidFill>
                <a:latin typeface="+mn-lt"/>
                <a:ea typeface="+mn-ea"/>
                <a:cs typeface="+mn-cs"/>
              </a:rPr>
              <a:t>normalizovaný moštoměr</a:t>
            </a:r>
            <a:r>
              <a:rPr lang="cs-CZ" sz="1200" b="0" i="0" kern="1200" dirty="0" smtClean="0">
                <a:solidFill>
                  <a:schemeClr val="tx1"/>
                </a:solidFill>
                <a:latin typeface="+mn-lt"/>
                <a:ea typeface="+mn-ea"/>
                <a:cs typeface="+mn-cs"/>
              </a:rPr>
              <a:t> NM, kde podle </a:t>
            </a:r>
            <a:r>
              <a:rPr lang="cs-CZ" sz="1200" b="0" i="0" u="none" strike="noStrike" kern="1200" dirty="0" smtClean="0">
                <a:solidFill>
                  <a:schemeClr val="tx1"/>
                </a:solidFill>
                <a:latin typeface="+mn-lt"/>
                <a:ea typeface="+mn-ea"/>
                <a:cs typeface="+mn-cs"/>
                <a:hlinkClick r:id="rId6" tooltip="ČSN"/>
              </a:rPr>
              <a:t>ČSN</a:t>
            </a:r>
            <a:r>
              <a:rPr lang="cs-CZ" sz="1200" b="0" i="0" kern="1200" dirty="0" smtClean="0">
                <a:solidFill>
                  <a:schemeClr val="tx1"/>
                </a:solidFill>
                <a:latin typeface="+mn-lt"/>
                <a:ea typeface="+mn-ea"/>
                <a:cs typeface="+mn-cs"/>
              </a:rPr>
              <a:t> jeden stupeň odpovídá kilogramu cukru ve sto litrech moštu.</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76</a:t>
            </a:fld>
            <a:endParaRPr lang="cs-CZ"/>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STOLNÍ VÍNO může být vyráběno pouze z hroznů, které dosáhly minimálně 11O cukernatosti nebo z révového vína z dovozu. Nesmí se označovat názvem odrůdy! Je to víno nejnižší jakostní třídy, nejvíce se konzervuje přídavkem SO2 a kyseliny </a:t>
            </a:r>
            <a:r>
              <a:rPr lang="cs-CZ" dirty="0" err="1" smtClean="0"/>
              <a:t>sorbové</a:t>
            </a:r>
            <a:r>
              <a:rPr lang="cs-CZ" dirty="0" smtClean="0"/>
              <a:t>, má nízký obsah alkoholu a vyšší obsah přidaného cukru! </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77</a:t>
            </a:fld>
            <a:endParaRPr lang="cs-CZ"/>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Speciální kategorií stolního vína je „zemské víno“ - je podobně jako víno stolní vyrobeno z hroznů vhodných pro jakostní víno, podmínkou je, že nebyl překročen nejvyšší hektarový výnos a hrozny dosáhly cukernatosti alespoň 14 stupňů ČNM. Je vyrobeno pouze z tuzemských hroznů sklizených na vinici pro jakostní víno dané oblasti nebo z odrůd, které sice nejsou zapsány ve Státní odrůdové knize, ale je z nich povoleno vyrábět zemská vína. Zemské víno lze označovat odrůdou, ročníkem atd. a nepodléhá povinnosti zatříďování u SZPI. Etiketa zemského vína může obsahovat název odrůdy, jestliže bylo zemské víno vyrobeno alespoň z 85 % z vinných hroznů této odrůdy.</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78</a:t>
            </a:fld>
            <a:endParaRPr lang="cs-CZ"/>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smí se vyrábět pouze z hroznů o minimální cukernatosti 15 O ČNM. Mohou se vyrábět 2 druhy:</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79</a:t>
            </a:fld>
            <a:endParaRPr lang="cs-CZ"/>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b="1" u="sng" dirty="0" smtClean="0"/>
              <a:t>Známkové révové víno jakostní</a:t>
            </a:r>
          </a:p>
          <a:p>
            <a:r>
              <a:rPr lang="cs-CZ" b="1" u="sng" dirty="0" smtClean="0"/>
              <a:t> </a:t>
            </a:r>
            <a:r>
              <a:rPr lang="cs-CZ" dirty="0" smtClean="0"/>
              <a:t>Je to směs odrůdových vín! Musí mít stálou jakost! Výrobce nese odpovědnost za jeho standardní vlastnosti. Jméno, tvar lahve i etiketa jsou zákonem chráněny podle platných předpisů o ochranných známkách! Ludmila, Karel IV, Athos, Dívčí hrozen, </a:t>
            </a:r>
            <a:r>
              <a:rPr lang="cs-CZ" dirty="0" err="1" smtClean="0"/>
              <a:t>Gracie</a:t>
            </a:r>
            <a:r>
              <a:rPr lang="cs-CZ" dirty="0" smtClean="0"/>
              <a:t>, Svatý Urban, Perla Moravy, …… </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80</a:t>
            </a:fld>
            <a:endParaRPr lang="cs-CZ"/>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b="1" u="sng" dirty="0" smtClean="0"/>
              <a:t>Odrůdové révové víno jakostní </a:t>
            </a:r>
          </a:p>
          <a:p>
            <a:r>
              <a:rPr lang="cs-CZ" dirty="0" smtClean="0"/>
              <a:t>Z hroznů jedné odrůdy - název podle odrůdy! Jakost kolísá! Závisí na klimatických podmínkách v roce sklizně! Příměs jiné odrůdy max. 15 %, lze užít vína z ČR i dovozu. Musí mít vyznačenu vinařskou oblast na etiketě. Pokud byla použita více než polovina surovin z dovozu, musí být na etiketě vyznačen stát (země původu). </a:t>
            </a:r>
            <a:r>
              <a:rPr lang="cs-CZ" dirty="0" err="1" smtClean="0"/>
              <a:t>Burgunské</a:t>
            </a:r>
            <a:r>
              <a:rPr lang="cs-CZ" dirty="0" smtClean="0"/>
              <a:t>, Frankovka, </a:t>
            </a:r>
            <a:r>
              <a:rPr lang="cs-CZ" dirty="0" err="1" smtClean="0"/>
              <a:t>Müller</a:t>
            </a:r>
            <a:r>
              <a:rPr lang="cs-CZ" dirty="0" smtClean="0"/>
              <a:t> </a:t>
            </a:r>
            <a:r>
              <a:rPr lang="cs-CZ" dirty="0" err="1" smtClean="0"/>
              <a:t>Thurgau</a:t>
            </a:r>
            <a:r>
              <a:rPr lang="cs-CZ" dirty="0" smtClean="0"/>
              <a:t>, Tramín, </a:t>
            </a:r>
            <a:r>
              <a:rPr lang="cs-CZ" dirty="0" err="1" smtClean="0"/>
              <a:t>Veltínské</a:t>
            </a:r>
            <a:r>
              <a:rPr lang="cs-CZ" dirty="0" smtClean="0"/>
              <a:t> zelené, Rýnský ryzlink, Portugal, Sylvánské zelené, </a:t>
            </a:r>
            <a:r>
              <a:rPr lang="cs-CZ" dirty="0" err="1" smtClean="0"/>
              <a:t>Neuburské</a:t>
            </a:r>
            <a:r>
              <a:rPr lang="cs-CZ" dirty="0" smtClean="0"/>
              <a:t>, Rulandské, </a:t>
            </a:r>
            <a:r>
              <a:rPr lang="cs-CZ" dirty="0" err="1" smtClean="0"/>
              <a:t>Sauvignon</a:t>
            </a:r>
            <a:r>
              <a:rPr lang="cs-CZ" dirty="0" smtClean="0"/>
              <a:t>, Vavřinecké, ……..</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81</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nic</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21</a:t>
            </a:fld>
            <a:endParaRPr lang="cs-CZ"/>
          </a:p>
        </p:txBody>
      </p:sp>
    </p:spTree>
    <p:extLst>
      <p:ext uri="{BB962C8B-B14F-4D97-AF65-F5344CB8AC3E}">
        <p14:creationId xmlns:p14="http://schemas.microsoft.com/office/powerpoint/2010/main" val="5318939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Víno nejvyšší jakostní třídy! Musí obsahovat min. 90 % označené odrůdy! Na etiketě musí být vyznačena vinařská oblast, obec a odrůda. Může se vyrábět pouze z hroznů, jejichž odrůda, původ, cukernatost a hmotnost byla ověřena pracovníkem SZPI podle zákona o České zemědělské a potravinářské inspekci.</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82</a:t>
            </a:fld>
            <a:endParaRPr lang="cs-CZ"/>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Smí se vyrábět v těchto druzích: </a:t>
            </a:r>
          </a:p>
          <a:p>
            <a:r>
              <a:rPr lang="cs-CZ" dirty="0" smtClean="0"/>
              <a:t>KABINET = z hroznů o cukernatosti min. 19 O </a:t>
            </a:r>
          </a:p>
          <a:p>
            <a:r>
              <a:rPr lang="cs-CZ" dirty="0" smtClean="0"/>
              <a:t>POZDNÍ SBĚR = z hroznů o cukernatosti min. 21 O (listopad) </a:t>
            </a:r>
          </a:p>
          <a:p>
            <a:r>
              <a:rPr lang="cs-CZ" dirty="0" smtClean="0"/>
              <a:t>VÝBĚR Z HROZNŮ = z hroznů o cukernatosti min. 24 O (listopad) </a:t>
            </a:r>
          </a:p>
          <a:p>
            <a:r>
              <a:rPr lang="cs-CZ" dirty="0" smtClean="0"/>
              <a:t>VÝBĚR Z BOBULÍ = z hroznů o cukernatosti min. 27 </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83</a:t>
            </a:fld>
            <a:endParaRPr lang="cs-CZ"/>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LEDOVÉ VÍNO – sklízeno při minimální teplotě – 6 O C, hrozny nesmí rozmrznout, cukernatost min. 27 O . Plní se do lahví o objemu 0,2 až 0,5 l. </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84</a:t>
            </a:fld>
            <a:endParaRPr lang="cs-CZ"/>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SLÁMOVÉ VÍNO – 3 měsíce skladováno na slámě, která snižuje obsah vody a zvyšuje cukernatost, z hroznů o cukernatosti min. 27 O , plní se do lahví o objemu 0,2 až 0,5 l. </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85</a:t>
            </a:fld>
            <a:endParaRPr lang="cs-CZ"/>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b="1" u="sng" dirty="0" smtClean="0">
                <a:effectLst/>
              </a:rPr>
              <a:t>ARCHIVNÍ VÍNO </a:t>
            </a:r>
          </a:p>
          <a:p>
            <a:r>
              <a:rPr lang="cs-CZ" dirty="0" smtClean="0"/>
              <a:t>Vína minimálně 3 roky stará, dozrávající v lahvi ve tmě na ležato! Mají tzv. lahvovou zralost - vyznačují se plností! Pouze nejlepší ročníky (harmonická vína) se mohou nechat zrát v lahvi a stát se víny archivními, protože se po naplnění do lahví již nemohou upravovat! Na archivním víně musí být vyznačen ročník! Jiné označení – lahvově zralá! </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87</a:t>
            </a:fld>
            <a:endParaRPr lang="cs-CZ"/>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Vína označená na etiketě – </a:t>
            </a:r>
            <a:r>
              <a:rPr lang="cs-CZ" b="1" u="sng" dirty="0" smtClean="0"/>
              <a:t>BARRIQUE</a:t>
            </a:r>
            <a:r>
              <a:rPr lang="cs-CZ" dirty="0" smtClean="0"/>
              <a:t> Víno zrálo v sudech z vypalovaného bílého dubu (225 l) a během zrání se obohatilo o tzv. </a:t>
            </a:r>
            <a:r>
              <a:rPr lang="cs-CZ" dirty="0" err="1" smtClean="0"/>
              <a:t>dřevinku</a:t>
            </a:r>
            <a:r>
              <a:rPr lang="cs-CZ" dirty="0" smtClean="0"/>
              <a:t>, nebo-li aromatické a chuťové látky </a:t>
            </a:r>
            <a:r>
              <a:rPr lang="cs-CZ" dirty="0" err="1" smtClean="0"/>
              <a:t>vyloužené</a:t>
            </a:r>
            <a:r>
              <a:rPr lang="cs-CZ" dirty="0" smtClean="0"/>
              <a:t> ze dřeva (lignin, tříslovinu) a současně získalo specifickou karamelovou chuť po vypalování. Drahý výrobní postup! (cena lahve se zvyšuje minimálně o 5 euro)</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88</a:t>
            </a:fld>
            <a:endParaRPr lang="cs-CZ"/>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Vyrábí se z opožděně sklizených hroznů napadených ušlechtilou plísní </a:t>
            </a:r>
            <a:r>
              <a:rPr lang="cs-CZ" dirty="0" err="1" smtClean="0"/>
              <a:t>Botrytis</a:t>
            </a:r>
            <a:r>
              <a:rPr lang="cs-CZ" dirty="0" smtClean="0"/>
              <a:t> </a:t>
            </a:r>
            <a:r>
              <a:rPr lang="cs-CZ" dirty="0" err="1" smtClean="0"/>
              <a:t>cinerea</a:t>
            </a:r>
            <a:r>
              <a:rPr lang="cs-CZ" dirty="0" smtClean="0"/>
              <a:t>, která zvyšuje obsah cukrů v bobulích. Cukernatost vyšší než 27 O , výrazná sladké tóny v chuti.</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89</a:t>
            </a:fld>
            <a:endParaRPr lang="cs-CZ"/>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lnSpcReduction="10000"/>
          </a:bodyPr>
          <a:lstStyle/>
          <a:p>
            <a:r>
              <a:rPr lang="cs-CZ" dirty="0" smtClean="0"/>
              <a:t>TOKAJSKÁ VÍNA </a:t>
            </a:r>
          </a:p>
          <a:p>
            <a:pPr>
              <a:buFontTx/>
              <a:buChar char="-"/>
            </a:pPr>
            <a:r>
              <a:rPr lang="cs-CZ" dirty="0" smtClean="0"/>
              <a:t>vyrábí pouze v tokajské vinařské oblasti</a:t>
            </a:r>
            <a:r>
              <a:rPr lang="cs-CZ" baseline="0" dirty="0" smtClean="0"/>
              <a:t> (</a:t>
            </a:r>
            <a:r>
              <a:rPr lang="cs-CZ" dirty="0" smtClean="0"/>
              <a:t>severovýchodní území Maďarska (90%) a na jihovýchodě Slovenska (10%)</a:t>
            </a:r>
          </a:p>
          <a:p>
            <a:pPr>
              <a:buFontTx/>
              <a:buChar char="-"/>
            </a:pPr>
            <a:r>
              <a:rPr lang="cs-CZ" dirty="0" smtClean="0"/>
              <a:t>založena na typických bílých odrůdách vinné révy - </a:t>
            </a:r>
            <a:r>
              <a:rPr lang="cs-CZ" dirty="0" err="1" smtClean="0"/>
              <a:t>Furmint</a:t>
            </a:r>
            <a:r>
              <a:rPr lang="cs-CZ" dirty="0" smtClean="0"/>
              <a:t>, </a:t>
            </a:r>
            <a:r>
              <a:rPr lang="cs-CZ" dirty="0" err="1" smtClean="0"/>
              <a:t>Lipovina</a:t>
            </a:r>
            <a:r>
              <a:rPr lang="cs-CZ" dirty="0" smtClean="0"/>
              <a:t> a Žlutý muškát</a:t>
            </a:r>
          </a:p>
          <a:p>
            <a:pPr>
              <a:buFontTx/>
              <a:buChar char="-"/>
            </a:pPr>
            <a:r>
              <a:rPr lang="cs-CZ" dirty="0" smtClean="0"/>
              <a:t>Tokajská vína se dělí do 2 skupin – na tradiční a „moderní“</a:t>
            </a:r>
          </a:p>
          <a:p>
            <a:pPr>
              <a:buFontTx/>
              <a:buChar char="-"/>
            </a:pPr>
            <a:r>
              <a:rPr lang="cs-CZ" dirty="0" smtClean="0"/>
              <a:t>Mezi tradiční se řadí nejslavnější a nejznámější tokajské ASZÚ (</a:t>
            </a:r>
            <a:r>
              <a:rPr lang="cs-CZ" dirty="0" err="1" smtClean="0"/>
              <a:t>putnová</a:t>
            </a:r>
            <a:r>
              <a:rPr lang="cs-CZ" dirty="0" smtClean="0"/>
              <a:t> vína, do kterých se během kvašení přidají putny </a:t>
            </a:r>
            <a:r>
              <a:rPr lang="cs-CZ" dirty="0" err="1" smtClean="0"/>
              <a:t>rozinkovitých</a:t>
            </a:r>
            <a:r>
              <a:rPr lang="cs-CZ" dirty="0" smtClean="0"/>
              <a:t> bobulí - 3, 4, 5 a 6 </a:t>
            </a:r>
            <a:r>
              <a:rPr lang="cs-CZ" dirty="0" err="1" smtClean="0"/>
              <a:t>putnové</a:t>
            </a:r>
            <a:endParaRPr lang="cs-CZ" dirty="0" smtClean="0"/>
          </a:p>
          <a:p>
            <a:pPr>
              <a:buFontTx/>
              <a:buChar char="-"/>
            </a:pPr>
            <a:r>
              <a:rPr lang="cs-CZ" dirty="0" smtClean="0"/>
              <a:t>Tradiční tokajské víno je také </a:t>
            </a:r>
            <a:r>
              <a:rPr lang="cs-CZ" dirty="0" err="1" smtClean="0"/>
              <a:t>Szamorodni</a:t>
            </a:r>
            <a:r>
              <a:rPr lang="cs-CZ" dirty="0" smtClean="0"/>
              <a:t>. Pro tuto skupinu je společný oxidativní způsob výroby a několikaleté zrání v dubovém sudu</a:t>
            </a:r>
          </a:p>
          <a:p>
            <a:pPr>
              <a:buFontTx/>
              <a:buChar char="-"/>
            </a:pPr>
            <a:endParaRPr lang="cs-CZ" dirty="0" smtClean="0"/>
          </a:p>
          <a:p>
            <a:pPr>
              <a:buFontTx/>
              <a:buChar char="-"/>
            </a:pPr>
            <a:r>
              <a:rPr lang="cs-CZ" dirty="0" smtClean="0"/>
              <a:t>Putna je stará dřevěná nádoba na sběr hroznů a slouží jako měřidlo. Vejde se do ní 22-25 kg </a:t>
            </a:r>
            <a:r>
              <a:rPr lang="cs-CZ" dirty="0" err="1" smtClean="0"/>
              <a:t>botrytických</a:t>
            </a:r>
            <a:r>
              <a:rPr lang="cs-CZ" dirty="0" smtClean="0"/>
              <a:t> cibéb, což jsou ručně sebrané bobule hroznů tokajských odrůd vinné révy, které jsou „</a:t>
            </a:r>
            <a:r>
              <a:rPr lang="cs-CZ" dirty="0" err="1" smtClean="0"/>
              <a:t>zbotrytizované</a:t>
            </a:r>
            <a:r>
              <a:rPr lang="cs-CZ" dirty="0" smtClean="0"/>
              <a:t>“ tj. napadené ušlechtilou formou plísně </a:t>
            </a:r>
            <a:r>
              <a:rPr lang="cs-CZ" dirty="0" err="1" smtClean="0"/>
              <a:t>Botrytis</a:t>
            </a:r>
            <a:r>
              <a:rPr lang="cs-CZ" dirty="0" smtClean="0"/>
              <a:t> </a:t>
            </a:r>
            <a:r>
              <a:rPr lang="cs-CZ" dirty="0" err="1" smtClean="0"/>
              <a:t>cinerea</a:t>
            </a:r>
            <a:r>
              <a:rPr lang="cs-CZ" dirty="0" smtClean="0"/>
              <a:t> </a:t>
            </a:r>
            <a:r>
              <a:rPr lang="cs-CZ" dirty="0" err="1" smtClean="0"/>
              <a:t>persoon</a:t>
            </a:r>
            <a:r>
              <a:rPr lang="cs-CZ" dirty="0" smtClean="0"/>
              <a:t>. Tato plíseň napadá vyzrálé bobule na Tokaji hojně a každoročně vzhledem k mimořádným klimatickým podmínkám. Bobule nezničí, ale vytvoří z nich hrozinkám podobné </a:t>
            </a:r>
            <a:r>
              <a:rPr lang="cs-CZ" dirty="0" err="1" smtClean="0"/>
              <a:t>botrytické</a:t>
            </a:r>
            <a:r>
              <a:rPr lang="cs-CZ" dirty="0" smtClean="0"/>
              <a:t> cibéby, které mají 3-5 krát vyšší cukernatost než na slunci vytvořené klasické hrozinky. Na výrobu 3 </a:t>
            </a:r>
            <a:r>
              <a:rPr lang="cs-CZ" dirty="0" err="1" smtClean="0"/>
              <a:t>putnového</a:t>
            </a:r>
            <a:r>
              <a:rPr lang="cs-CZ" dirty="0" smtClean="0"/>
              <a:t> ASZÚ je potřeba asi 75 kg ručně sebraných </a:t>
            </a:r>
            <a:r>
              <a:rPr lang="cs-CZ" dirty="0" err="1" smtClean="0"/>
              <a:t>botrytických</a:t>
            </a:r>
            <a:r>
              <a:rPr lang="cs-CZ" dirty="0" smtClean="0"/>
              <a:t> cibéb. Čím více </a:t>
            </a:r>
            <a:r>
              <a:rPr lang="cs-CZ" dirty="0" err="1" smtClean="0"/>
              <a:t>putnové</a:t>
            </a:r>
            <a:r>
              <a:rPr lang="cs-CZ" dirty="0" smtClean="0"/>
              <a:t> ASZÚ, tím více puten cibéb se musí sebrat. Z odměřeného množství </a:t>
            </a:r>
            <a:r>
              <a:rPr lang="cs-CZ" dirty="0" err="1" smtClean="0"/>
              <a:t>botrytických</a:t>
            </a:r>
            <a:r>
              <a:rPr lang="cs-CZ" dirty="0" smtClean="0"/>
              <a:t> cibéb se udělá ASZÚ těsto, dá se do dubového sudu o objemu 136 litrů a zalije se tokajským moštem nebo prvotním tokajským vínem a vše je ponecháno 1 až 2 dny. Potom je víno stočeno do dubových sudů, kde zraje několik let před lahvováním. Sudy se neplní až po okraj. Na povrchu vína vzniká ochranná krusta z jemného filmu kvasinek. Specifická vůně a chuť je výsledkem celého procesu spolu s úžasně dlouhou možností archivace </a:t>
            </a:r>
            <a:r>
              <a:rPr lang="cs-CZ" dirty="0" err="1" smtClean="0"/>
              <a:t>putnových</a:t>
            </a:r>
            <a:r>
              <a:rPr lang="cs-CZ" dirty="0" smtClean="0"/>
              <a:t> vín. „Moderní“ tokajská vína se vyrábějí reduktivní technologií v ocelových tancích. Některá dále dozrávají v malých nových nebo již použitých dubových sudech. Do této skupiny patří odrůdová tokajská vína suchá, </a:t>
            </a:r>
            <a:r>
              <a:rPr lang="cs-CZ" dirty="0" err="1" smtClean="0"/>
              <a:t>polosladká</a:t>
            </a:r>
            <a:r>
              <a:rPr lang="cs-CZ" dirty="0" smtClean="0"/>
              <a:t> i sladká a tokajská </a:t>
            </a:r>
            <a:r>
              <a:rPr lang="cs-CZ" dirty="0" err="1" smtClean="0"/>
              <a:t>cuvée</a:t>
            </a:r>
            <a:r>
              <a:rPr lang="cs-CZ" dirty="0" smtClean="0"/>
              <a:t>. </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90</a:t>
            </a:fld>
            <a:endParaRPr lang="cs-CZ"/>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Svátek příchodu nového ročníku vína od roku 2005 – vždy 11. listopadu! Držitelem značky Svatomartinské je Vinařský fond, který nabízí její využití pro označení mladých vín všem vinařům. Podmínkou je splnění smyslových kritérií, která jsou zhodnocena odbornou komisí. </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91</a:t>
            </a:fld>
            <a:endParaRPr lang="cs-CZ"/>
          </a:p>
        </p:txBody>
      </p:sp>
    </p:spTree>
    <p:extLst>
      <p:ext uri="{BB962C8B-B14F-4D97-AF65-F5344CB8AC3E}">
        <p14:creationId xmlns:p14="http://schemas.microsoft.com/office/powerpoint/2010/main" val="25040308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BEAUJOLAIS NOUVEAU</a:t>
            </a:r>
          </a:p>
          <a:p>
            <a:r>
              <a:rPr lang="cs-CZ" dirty="0" smtClean="0"/>
              <a:t>Francouzský vinařský zákon stanoví vždy </a:t>
            </a:r>
            <a:r>
              <a:rPr lang="cs-CZ" b="1" dirty="0" smtClean="0"/>
              <a:t>třetí čtvrtek v listopadu </a:t>
            </a:r>
            <a:r>
              <a:rPr lang="cs-CZ" dirty="0" smtClean="0"/>
              <a:t>jako den, kdy se na celém světě smí začít s prodejem nového mladého vína - mladého Beaujolais - vyrobeného v roce sklizně. Beaujolais Nouveau se vyrábí z modré odrůdy </a:t>
            </a:r>
            <a:r>
              <a:rPr lang="cs-CZ" dirty="0" err="1" smtClean="0"/>
              <a:t>Gamay</a:t>
            </a:r>
            <a:r>
              <a:rPr lang="cs-CZ" dirty="0" smtClean="0"/>
              <a:t> </a:t>
            </a:r>
            <a:r>
              <a:rPr lang="cs-CZ" dirty="0" err="1" smtClean="0"/>
              <a:t>Noir</a:t>
            </a:r>
            <a:r>
              <a:rPr lang="cs-CZ" dirty="0" smtClean="0"/>
              <a:t>, která je v kraji Burgundsko hlavní pěstovanou odrůdou. Víno je vyráběno tradiční technologií macerace ručně posbíraných, nepomletých hroznů, pod tlakem oxidu uhličitého. Kvašení probíhá v uzavřených nádobách. Díky maceraci oxidem uhličitým jsou vína lehká a uchovávají si ovocnou chuť a aróma a mají barvu rubínu s fialovým podtónem. Víno je jednoduše ošetřeno před lahvováním, a proto je jeho delší skladování nevhodné. Víno Beaujolais by se mělo podávat při teplotě kolem 12 stupňů Celsia. Na rozdíl od jiných červených vín se podává vychlazené. Toto víno se hodí především k drůbeži, rybám, zeleninovým salátům …</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92</a:t>
            </a:fld>
            <a:endParaRPr lang="cs-CZ"/>
          </a:p>
        </p:txBody>
      </p:sp>
    </p:spTree>
    <p:extLst>
      <p:ext uri="{BB962C8B-B14F-4D97-AF65-F5344CB8AC3E}">
        <p14:creationId xmlns:p14="http://schemas.microsoft.com/office/powerpoint/2010/main" val="1045928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u="sng" dirty="0" smtClean="0"/>
              <a:t>Přírodní vína</a:t>
            </a:r>
            <a:r>
              <a:rPr lang="cs-CZ" b="1" u="sng" baseline="0" dirty="0" smtClean="0"/>
              <a:t> – klidná vína </a:t>
            </a:r>
          </a:p>
          <a:p>
            <a:r>
              <a:rPr lang="cs-CZ" dirty="0" smtClean="0"/>
              <a:t>Vznikají přirozeným procesem kvašení,</a:t>
            </a:r>
            <a:r>
              <a:rPr lang="cs-CZ" baseline="0" dirty="0" smtClean="0"/>
              <a:t> po vykvašení nejsou už dodatečně upravována (ani cukrem ani alkoholem).</a:t>
            </a:r>
          </a:p>
          <a:p>
            <a:r>
              <a:rPr lang="cs-CZ" baseline="0" dirty="0" smtClean="0"/>
              <a:t>Obsah alkoholu 10 -13%. Podle obsahu zbytkového cukru (nezkvašeného) se dělí na:</a:t>
            </a:r>
          </a:p>
          <a:p>
            <a:r>
              <a:rPr lang="cs-CZ" baseline="0" dirty="0" smtClean="0"/>
              <a:t>Suchá – méně než 4 g</a:t>
            </a:r>
          </a:p>
          <a:p>
            <a:r>
              <a:rPr lang="cs-CZ" baseline="0" dirty="0" smtClean="0"/>
              <a:t>Polosuchá – max. 12 g</a:t>
            </a:r>
          </a:p>
          <a:p>
            <a:r>
              <a:rPr lang="cs-CZ" baseline="0" dirty="0" smtClean="0"/>
              <a:t>Polosladká – max. 45 g</a:t>
            </a:r>
          </a:p>
          <a:p>
            <a:r>
              <a:rPr lang="cs-CZ" baseline="0" dirty="0" smtClean="0"/>
              <a:t>Sladká – více než 45 g </a:t>
            </a:r>
          </a:p>
          <a:p>
            <a:endParaRPr lang="cs-CZ" baseline="0" dirty="0" smtClean="0"/>
          </a:p>
          <a:p>
            <a:r>
              <a:rPr lang="cs-CZ" baseline="0" dirty="0" smtClean="0"/>
              <a:t>Suchá: Vlašský ryzlink, Rýnský ryzlink …. Sladká: Tokajská vína ….</a:t>
            </a:r>
          </a:p>
          <a:p>
            <a:r>
              <a:rPr lang="cs-CZ" baseline="0" dirty="0" smtClean="0"/>
              <a:t>(vše na 1 L)</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42</a:t>
            </a:fld>
            <a:endParaRPr lang="cs-CZ"/>
          </a:p>
        </p:txBody>
      </p:sp>
    </p:spTree>
    <p:extLst>
      <p:ext uri="{BB962C8B-B14F-4D97-AF65-F5344CB8AC3E}">
        <p14:creationId xmlns:p14="http://schemas.microsoft.com/office/powerpoint/2010/main" val="29977356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Ne pachy, ne</a:t>
            </a:r>
            <a:r>
              <a:rPr lang="cs-CZ" baseline="0" dirty="0" smtClean="0"/>
              <a:t> otřesy</a:t>
            </a:r>
            <a:endParaRPr lang="cs-CZ" dirty="0" smtClean="0"/>
          </a:p>
          <a:p>
            <a:r>
              <a:rPr lang="cs-CZ" dirty="0" smtClean="0"/>
              <a:t>Temno, při rovnoměrné teplotě</a:t>
            </a:r>
          </a:p>
          <a:p>
            <a:r>
              <a:rPr lang="cs-CZ" dirty="0" smtClean="0"/>
              <a:t>Ideální skladovací teplota je 9 o - 12 o C, vlhkost vzduchu - 70 - 80 % (plesnivění a uvolnění etiket).</a:t>
            </a:r>
          </a:p>
          <a:p>
            <a:r>
              <a:rPr lang="cs-CZ" dirty="0" smtClean="0"/>
              <a:t>Lahve uzavřené korkovými zátkami: skladovat naležato, jinak korek vysychá, víno oxiduje a získává příchuť po korkové zátce. Vyschlý korek je porézní a mohou jím pronikat plyny a mikroorganismy. Užívají se různé délky korkových zátek! Pro vína, která budou dlouho zrát, se užívají dlouhé korkové zátky, aby se předešlo vyschnutí a průniku kyslíku do vína! Lahve uzavřené PE </a:t>
            </a:r>
            <a:r>
              <a:rPr lang="cs-CZ" dirty="0" err="1" smtClean="0"/>
              <a:t>záklopníkem</a:t>
            </a:r>
            <a:r>
              <a:rPr lang="cs-CZ" dirty="0" smtClean="0"/>
              <a:t> nebo šroubovacím uzávěrem se mohou skladovat nastojato. </a:t>
            </a:r>
          </a:p>
          <a:p>
            <a:r>
              <a:rPr lang="cs-CZ" dirty="0" smtClean="0"/>
              <a:t>TRVANLIVOST vína je závislá na - odrůdě, ročníku, stup</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95</a:t>
            </a:fld>
            <a:endParaRPr lang="cs-CZ"/>
          </a:p>
        </p:txBody>
      </p:sp>
    </p:spTree>
    <p:extLst>
      <p:ext uri="{BB962C8B-B14F-4D97-AF65-F5344CB8AC3E}">
        <p14:creationId xmlns:p14="http://schemas.microsoft.com/office/powerpoint/2010/main" val="37968039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Vinný kámen</a:t>
            </a:r>
          </a:p>
          <a:p>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97</a:t>
            </a:fld>
            <a:endParaRPr lang="cs-CZ"/>
          </a:p>
        </p:txBody>
      </p:sp>
    </p:spTree>
    <p:extLst>
      <p:ext uri="{BB962C8B-B14F-4D97-AF65-F5344CB8AC3E}">
        <p14:creationId xmlns:p14="http://schemas.microsoft.com/office/powerpoint/2010/main" val="27736467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Tank se zbytky po </a:t>
            </a:r>
            <a:r>
              <a:rPr lang="cs-CZ" dirty="0" err="1" smtClean="0"/>
              <a:t>čiřaení</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98</a:t>
            </a:fld>
            <a:endParaRPr lang="cs-CZ"/>
          </a:p>
        </p:txBody>
      </p:sp>
    </p:spTree>
    <p:extLst>
      <p:ext uri="{BB962C8B-B14F-4D97-AF65-F5344CB8AC3E}">
        <p14:creationId xmlns:p14="http://schemas.microsoft.com/office/powerpoint/2010/main" val="175941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u="sng" dirty="0" smtClean="0"/>
              <a:t>Dezertní vína </a:t>
            </a:r>
          </a:p>
          <a:p>
            <a:r>
              <a:rPr lang="cs-CZ" b="0" u="none" dirty="0" smtClean="0"/>
              <a:t>Upravená</a:t>
            </a:r>
            <a:r>
              <a:rPr lang="cs-CZ" b="0" u="none" baseline="0" dirty="0" smtClean="0"/>
              <a:t> přírodní vína. Jsou přislazená cukrem, nebo zahuštěným révovým moštem. Jsou alkoholizována (</a:t>
            </a:r>
            <a:r>
              <a:rPr lang="cs-CZ" b="0" u="none" baseline="0" dirty="0" err="1" smtClean="0"/>
              <a:t>dolihovaná</a:t>
            </a:r>
            <a:r>
              <a:rPr lang="cs-CZ" b="0" u="none" baseline="0" dirty="0" smtClean="0"/>
              <a:t>).</a:t>
            </a:r>
          </a:p>
          <a:p>
            <a:r>
              <a:rPr lang="cs-CZ" b="0" u="none" baseline="0" dirty="0" smtClean="0"/>
              <a:t>Obsah alkoholu: 15 -22% ( 50-220 g cukru na L).</a:t>
            </a:r>
          </a:p>
          <a:p>
            <a:endParaRPr lang="cs-CZ" b="0" u="none"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43</a:t>
            </a:fld>
            <a:endParaRPr lang="cs-CZ"/>
          </a:p>
        </p:txBody>
      </p:sp>
    </p:spTree>
    <p:extLst>
      <p:ext uri="{BB962C8B-B14F-4D97-AF65-F5344CB8AC3E}">
        <p14:creationId xmlns:p14="http://schemas.microsoft.com/office/powerpoint/2010/main" val="3435694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Vermut</a:t>
            </a:r>
            <a:r>
              <a:rPr lang="cs-CZ" baseline="0" dirty="0" smtClean="0"/>
              <a:t> </a:t>
            </a:r>
          </a:p>
          <a:p>
            <a:r>
              <a:rPr lang="cs-CZ" baseline="0" dirty="0" smtClean="0"/>
              <a:t>Dezertní vína kořeněná</a:t>
            </a:r>
          </a:p>
          <a:p>
            <a:r>
              <a:rPr lang="cs-CZ" baseline="0" dirty="0" smtClean="0"/>
              <a:t>Scelují se 2 až 3 letá</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44</a:t>
            </a:fld>
            <a:endParaRPr lang="cs-CZ"/>
          </a:p>
        </p:txBody>
      </p:sp>
    </p:spTree>
    <p:extLst>
      <p:ext uri="{BB962C8B-B14F-4D97-AF65-F5344CB8AC3E}">
        <p14:creationId xmlns:p14="http://schemas.microsoft.com/office/powerpoint/2010/main" val="497586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45</a:t>
            </a:fld>
            <a:endParaRPr lang="cs-CZ"/>
          </a:p>
        </p:txBody>
      </p:sp>
    </p:spTree>
    <p:extLst>
      <p:ext uri="{BB962C8B-B14F-4D97-AF65-F5344CB8AC3E}">
        <p14:creationId xmlns:p14="http://schemas.microsoft.com/office/powerpoint/2010/main" val="997994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46</a:t>
            </a:fld>
            <a:endParaRPr lang="cs-CZ"/>
          </a:p>
        </p:txBody>
      </p:sp>
    </p:spTree>
    <p:extLst>
      <p:ext uri="{BB962C8B-B14F-4D97-AF65-F5344CB8AC3E}">
        <p14:creationId xmlns:p14="http://schemas.microsoft.com/office/powerpoint/2010/main" val="2044331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257D78FE-D6D4-4327-99EA-944D0AF0651D}" type="datetimeFigureOut">
              <a:rPr lang="cs-CZ" smtClean="0"/>
              <a:pPr/>
              <a:t>24.4.2019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94FECCD-99C2-46C3-BDC0-79A183D89188}"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257D78FE-D6D4-4327-99EA-944D0AF0651D}" type="datetimeFigureOut">
              <a:rPr lang="cs-CZ" smtClean="0"/>
              <a:pPr/>
              <a:t>24.4.2019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94FECCD-99C2-46C3-BDC0-79A183D89188}"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257D78FE-D6D4-4327-99EA-944D0AF0651D}" type="datetimeFigureOut">
              <a:rPr lang="cs-CZ" smtClean="0"/>
              <a:pPr/>
              <a:t>24.4.2019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94FECCD-99C2-46C3-BDC0-79A183D89188}"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257D78FE-D6D4-4327-99EA-944D0AF0651D}" type="datetimeFigureOut">
              <a:rPr lang="cs-CZ" smtClean="0"/>
              <a:pPr/>
              <a:t>24.4.2019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94FECCD-99C2-46C3-BDC0-79A183D89188}"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257D78FE-D6D4-4327-99EA-944D0AF0651D}" type="datetimeFigureOut">
              <a:rPr lang="cs-CZ" smtClean="0"/>
              <a:pPr/>
              <a:t>24.4.2019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94FECCD-99C2-46C3-BDC0-79A183D89188}"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257D78FE-D6D4-4327-99EA-944D0AF0651D}" type="datetimeFigureOut">
              <a:rPr lang="cs-CZ" smtClean="0"/>
              <a:pPr/>
              <a:t>24.4.2019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394FECCD-99C2-46C3-BDC0-79A183D89188}"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257D78FE-D6D4-4327-99EA-944D0AF0651D}" type="datetimeFigureOut">
              <a:rPr lang="cs-CZ" smtClean="0"/>
              <a:pPr/>
              <a:t>24.4.2019</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394FECCD-99C2-46C3-BDC0-79A183D89188}"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257D78FE-D6D4-4327-99EA-944D0AF0651D}" type="datetimeFigureOut">
              <a:rPr lang="cs-CZ" smtClean="0"/>
              <a:pPr/>
              <a:t>24.4.2019</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394FECCD-99C2-46C3-BDC0-79A183D89188}"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257D78FE-D6D4-4327-99EA-944D0AF0651D}" type="datetimeFigureOut">
              <a:rPr lang="cs-CZ" smtClean="0"/>
              <a:pPr/>
              <a:t>24.4.2019</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394FECCD-99C2-46C3-BDC0-79A183D89188}"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257D78FE-D6D4-4327-99EA-944D0AF0651D}" type="datetimeFigureOut">
              <a:rPr lang="cs-CZ" smtClean="0"/>
              <a:pPr/>
              <a:t>24.4.2019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394FECCD-99C2-46C3-BDC0-79A183D89188}"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257D78FE-D6D4-4327-99EA-944D0AF0651D}" type="datetimeFigureOut">
              <a:rPr lang="cs-CZ" smtClean="0"/>
              <a:pPr/>
              <a:t>24.4.2019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394FECCD-99C2-46C3-BDC0-79A183D89188}"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99CC">
            <a:alpha val="40000"/>
          </a:srgbClr>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7D78FE-D6D4-4327-99EA-944D0AF0651D}" type="datetimeFigureOut">
              <a:rPr lang="cs-CZ" smtClean="0"/>
              <a:pPr/>
              <a:t>24.4.2019</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4FECCD-99C2-46C3-BDC0-79A183D89188}"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 Target="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gif"/><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12" Type="http://schemas.openxmlformats.org/officeDocument/2006/relationships/image" Target="../media/image65.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4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47.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48.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png"/><Relationship Id="rId7" Type="http://schemas.openxmlformats.org/officeDocument/2006/relationships/image" Target="../media/image97.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5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5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5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05.jpeg"/><Relationship Id="rId1" Type="http://schemas.openxmlformats.org/officeDocument/2006/relationships/slideLayout" Target="../slideLayouts/slideLayout7.xml"/><Relationship Id="rId5" Type="http://schemas.openxmlformats.org/officeDocument/2006/relationships/image" Target="../media/image117.jpeg"/><Relationship Id="rId4" Type="http://schemas.openxmlformats.org/officeDocument/2006/relationships/image" Target="../media/image116.jpeg"/></Relationships>
</file>

<file path=ppt/slides/_rels/slide6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 Id="rId4" Type="http://schemas.openxmlformats.org/officeDocument/2006/relationships/image" Target="../media/image120.jpeg"/></Relationships>
</file>

<file path=ppt/slides/_rels/slide6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23.png"/><Relationship Id="rId4" Type="http://schemas.openxmlformats.org/officeDocument/2006/relationships/image" Target="../media/image122.gif"/></Relationships>
</file>

<file path=ppt/slides/_rels/slide6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26.jpeg"/></Relationships>
</file>

<file path=ppt/slides/_rels/slide6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28.jpe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32.jpeg"/><Relationship Id="rId5" Type="http://schemas.openxmlformats.org/officeDocument/2006/relationships/image" Target="../media/image131.gif"/><Relationship Id="rId4" Type="http://schemas.openxmlformats.org/officeDocument/2006/relationships/image" Target="../media/image130.jpeg"/></Relationships>
</file>

<file path=ppt/slides/_rels/slide7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png"/></Relationships>
</file>

<file path=ppt/slides/_rels/slide7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7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44.png"/></Relationships>
</file>

<file path=ppt/slides/_rels/slide77.xml.rels><?xml version="1.0" encoding="UTF-8" standalone="yes"?>
<Relationships xmlns="http://schemas.openxmlformats.org/package/2006/relationships"><Relationship Id="rId3" Type="http://schemas.openxmlformats.org/officeDocument/2006/relationships/image" Target="../media/image145.jpeg"/><Relationship Id="rId7" Type="http://schemas.openxmlformats.org/officeDocument/2006/relationships/image" Target="../media/image149.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48.png"/><Relationship Id="rId5" Type="http://schemas.openxmlformats.org/officeDocument/2006/relationships/image" Target="../media/image147.jpeg"/><Relationship Id="rId4" Type="http://schemas.openxmlformats.org/officeDocument/2006/relationships/image" Target="../media/image146.jpeg"/></Relationships>
</file>

<file path=ppt/slides/_rels/slide7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51.jpeg"/></Relationships>
</file>

<file path=ppt/slides/_rels/slide7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slide" Target="slide9.xml"/><Relationship Id="rId1" Type="http://schemas.openxmlformats.org/officeDocument/2006/relationships/slideLayout" Target="../slideLayouts/slideLayout7.xm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53.jpeg"/></Relationships>
</file>

<file path=ppt/slides/_rels/slide8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s>
</file>

<file path=ppt/slides/_rels/slide8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44.png"/></Relationships>
</file>

<file path=ppt/slides/_rels/slide8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60.jpeg"/><Relationship Id="rId5" Type="http://schemas.openxmlformats.org/officeDocument/2006/relationships/image" Target="../media/image163.jpeg"/><Relationship Id="rId4" Type="http://schemas.openxmlformats.org/officeDocument/2006/relationships/image" Target="../media/image162.png"/></Relationships>
</file>

<file path=ppt/slides/_rels/slide8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65.jpeg"/></Relationships>
</file>

<file path=ppt/slides/_rels/slide85.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67.jpeg"/></Relationships>
</file>

<file path=ppt/slides/_rels/slide86.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172.jpeg"/><Relationship Id="rId4" Type="http://schemas.openxmlformats.org/officeDocument/2006/relationships/image" Target="../media/image171.png"/></Relationships>
</file>

<file path=ppt/slides/_rels/slide8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75.jpeg"/></Relationships>
</file>

<file path=ppt/slides/_rels/slide91.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178.jpeg"/><Relationship Id="rId4" Type="http://schemas.openxmlformats.org/officeDocument/2006/relationships/image" Target="../media/image177.jpeg"/></Relationships>
</file>

<file path=ppt/slides/_rels/slide92.xml.rels><?xml version="1.0" encoding="UTF-8" standalone="yes"?>
<Relationships xmlns="http://schemas.openxmlformats.org/package/2006/relationships"><Relationship Id="rId8" Type="http://schemas.openxmlformats.org/officeDocument/2006/relationships/image" Target="../media/image184.jpeg"/><Relationship Id="rId3" Type="http://schemas.openxmlformats.org/officeDocument/2006/relationships/image" Target="../media/image179.jpeg"/><Relationship Id="rId7" Type="http://schemas.openxmlformats.org/officeDocument/2006/relationships/image" Target="../media/image183.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82.jpeg"/><Relationship Id="rId5" Type="http://schemas.openxmlformats.org/officeDocument/2006/relationships/image" Target="../media/image181.jpeg"/><Relationship Id="rId4" Type="http://schemas.openxmlformats.org/officeDocument/2006/relationships/image" Target="../media/image180.jpeg"/></Relationships>
</file>

<file path=ppt/slides/_rels/slide93.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8" Type="http://schemas.openxmlformats.org/officeDocument/2006/relationships/image" Target="../media/image192.jpeg"/><Relationship Id="rId3" Type="http://schemas.openxmlformats.org/officeDocument/2006/relationships/image" Target="../media/image187.jpeg"/><Relationship Id="rId7" Type="http://schemas.openxmlformats.org/officeDocument/2006/relationships/image" Target="../media/image191.jpeg"/><Relationship Id="rId2" Type="http://schemas.openxmlformats.org/officeDocument/2006/relationships/image" Target="../media/image186.png"/><Relationship Id="rId1" Type="http://schemas.openxmlformats.org/officeDocument/2006/relationships/slideLayout" Target="../slideLayouts/slideLayout7.xml"/><Relationship Id="rId6" Type="http://schemas.openxmlformats.org/officeDocument/2006/relationships/image" Target="../media/image190.jpeg"/><Relationship Id="rId5" Type="http://schemas.openxmlformats.org/officeDocument/2006/relationships/image" Target="../media/image189.jpeg"/><Relationship Id="rId4" Type="http://schemas.openxmlformats.org/officeDocument/2006/relationships/image" Target="../media/image188.jpeg"/><Relationship Id="rId9" Type="http://schemas.openxmlformats.org/officeDocument/2006/relationships/image" Target="../media/image193.jpeg"/></Relationships>
</file>

<file path=ppt/slides/_rels/slide95.xml.rels><?xml version="1.0" encoding="UTF-8" standalone="yes"?>
<Relationships xmlns="http://schemas.openxmlformats.org/package/2006/relationships"><Relationship Id="rId3" Type="http://schemas.openxmlformats.org/officeDocument/2006/relationships/image" Target="../media/image194.jpeg"/><Relationship Id="rId7" Type="http://schemas.openxmlformats.org/officeDocument/2006/relationships/image" Target="../media/image198.jpe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97.jpeg"/><Relationship Id="rId5" Type="http://schemas.openxmlformats.org/officeDocument/2006/relationships/image" Target="../media/image196.jpeg"/><Relationship Id="rId4" Type="http://schemas.openxmlformats.org/officeDocument/2006/relationships/image" Target="../media/image195.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Výsledek obrázku pro víno láhev"/>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183170" y="2626019"/>
            <a:ext cx="4789634" cy="3182265"/>
          </a:xfrm>
          <a:prstGeom prst="rect">
            <a:avLst/>
          </a:prstGeom>
          <a:noFill/>
        </p:spPr>
      </p:pic>
      <p:sp>
        <p:nvSpPr>
          <p:cNvPr id="2" name="Nadpis 1"/>
          <p:cNvSpPr>
            <a:spLocks noGrp="1"/>
          </p:cNvSpPr>
          <p:nvPr>
            <p:ph type="ctrTitle"/>
          </p:nvPr>
        </p:nvSpPr>
        <p:spPr>
          <a:xfrm>
            <a:off x="691787" y="620688"/>
            <a:ext cx="7772400" cy="1470025"/>
          </a:xfrm>
        </p:spPr>
        <p:txBody>
          <a:bodyPr>
            <a:normAutofit fontScale="90000"/>
            <a:scene3d>
              <a:camera prst="orthographicFront"/>
              <a:lightRig rig="threePt" dir="t"/>
            </a:scene3d>
            <a:sp3d extrusionH="57150">
              <a:bevelT w="38100" h="38100"/>
            </a:sp3d>
          </a:bodyPr>
          <a:lstStyle/>
          <a:p>
            <a:r>
              <a:rPr lang="cs-CZ" sz="15000" b="1" dirty="0" smtClean="0">
                <a:ln w="57150">
                  <a:solidFill>
                    <a:schemeClr val="bg1"/>
                  </a:solidFill>
                </a:ln>
                <a:effectLst>
                  <a:glow rad="101600">
                    <a:schemeClr val="accent2">
                      <a:satMod val="175000"/>
                      <a:alpha val="40000"/>
                    </a:schemeClr>
                  </a:glow>
                  <a:outerShdw blurRad="50800" dist="38100" algn="l" rotWithShape="0">
                    <a:prstClr val="black">
                      <a:alpha val="40000"/>
                    </a:prstClr>
                  </a:outerShdw>
                  <a:reflection blurRad="6350" stA="55000" endA="300" endPos="45500" dir="5400000" sy="-100000" algn="bl" rotWithShape="0"/>
                </a:effectLst>
              </a:rPr>
              <a:t>VÍNO</a:t>
            </a:r>
            <a:endParaRPr lang="cs-CZ" sz="15000" b="1" dirty="0">
              <a:ln w="57150">
                <a:solidFill>
                  <a:schemeClr val="bg1"/>
                </a:solidFill>
              </a:ln>
              <a:effectLst>
                <a:glow rad="101600">
                  <a:schemeClr val="accent2">
                    <a:satMod val="175000"/>
                    <a:alpha val="40000"/>
                  </a:schemeClr>
                </a:glow>
                <a:outerShdw blurRad="50800" dist="38100" algn="l" rotWithShape="0">
                  <a:prstClr val="black">
                    <a:alpha val="40000"/>
                  </a:prstClr>
                </a:outerShdw>
                <a:reflection blurRad="6350" stA="55000" endA="300" endPos="45500" dir="5400000" sy="-100000" algn="bl" rotWithShape="0"/>
              </a:effectLst>
            </a:endParaRPr>
          </a:p>
        </p:txBody>
      </p:sp>
      <p:pic>
        <p:nvPicPr>
          <p:cNvPr id="1026" name="Picture 2" descr="Výsledek obrázku pro VÍN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804248" y="4005064"/>
            <a:ext cx="2339752" cy="2339752"/>
          </a:xfrm>
          <a:prstGeom prst="rect">
            <a:avLst/>
          </a:prstGeom>
          <a:noFill/>
        </p:spPr>
      </p:pic>
      <p:pic>
        <p:nvPicPr>
          <p:cNvPr id="1032" name="Picture 8" descr="Související obrázek"/>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1520" y="3140968"/>
            <a:ext cx="2664296" cy="3454662"/>
          </a:xfrm>
          <a:prstGeom prst="rect">
            <a:avLst/>
          </a:prstGeom>
          <a:noFill/>
        </p:spPr>
      </p:pic>
      <p:pic>
        <p:nvPicPr>
          <p:cNvPr id="1034" name="Picture 10" descr="Související obrázek"/>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373163" y="4581128"/>
            <a:ext cx="5184576" cy="246348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descr="VÃ½sledek obrÃ¡zku pro LISOVÃNÃ VÃN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80" y="0"/>
            <a:ext cx="1016707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Ovál 1"/>
          <p:cNvSpPr/>
          <p:nvPr/>
        </p:nvSpPr>
        <p:spPr>
          <a:xfrm>
            <a:off x="5580112" y="620688"/>
            <a:ext cx="3960440" cy="1656184"/>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DRCENÍ</a:t>
            </a:r>
            <a:endParaRPr lang="cs-CZ"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670679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uvisejÃ­cÃ­ obrÃ¡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56" y="-27586"/>
            <a:ext cx="9227655" cy="6920741"/>
          </a:xfrm>
          <a:prstGeom prst="rect">
            <a:avLst/>
          </a:prstGeom>
          <a:noFill/>
          <a:extLst>
            <a:ext uri="{909E8E84-426E-40DD-AFC4-6F175D3DCCD1}">
              <a14:hiddenFill xmlns:a14="http://schemas.microsoft.com/office/drawing/2010/main">
                <a:solidFill>
                  <a:srgbClr val="FFFFFF"/>
                </a:solidFill>
              </a14:hiddenFill>
            </a:ext>
          </a:extLst>
        </p:spPr>
      </p:pic>
      <p:sp>
        <p:nvSpPr>
          <p:cNvPr id="3" name="Ovál 1">
            <a:hlinkClick r:id="rId3" action="ppaction://hlinksldjump"/>
          </p:cNvPr>
          <p:cNvSpPr/>
          <p:nvPr/>
        </p:nvSpPr>
        <p:spPr>
          <a:xfrm>
            <a:off x="4860032" y="188640"/>
            <a:ext cx="3960440" cy="1656184"/>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RMUT</a:t>
            </a:r>
            <a:endParaRPr lang="cs-CZ"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2356413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ál 1"/>
          <p:cNvSpPr/>
          <p:nvPr/>
        </p:nvSpPr>
        <p:spPr>
          <a:xfrm>
            <a:off x="827584" y="188640"/>
            <a:ext cx="7488832" cy="2232248"/>
          </a:xfrm>
          <a:prstGeom prst="roundRect">
            <a:avLst/>
          </a:prstGeom>
          <a:solidFill>
            <a:srgbClr val="002060"/>
          </a:solidFill>
          <a:effectLst>
            <a:outerShdw blurRad="50800" dist="38100" dir="5400000" algn="t" rotWithShape="0">
              <a:prstClr val="black">
                <a:alpha val="40000"/>
              </a:prstClr>
            </a:outerShdw>
          </a:effectLst>
          <a:scene3d>
            <a:camera prst="orthographicFront"/>
            <a:lightRig rig="soft" dir="tl">
              <a:rot lat="0" lon="0" rev="0"/>
            </a:lightRig>
          </a:scene3d>
          <a:sp3d>
            <a:bevelT prst="angle"/>
          </a:sp3d>
        </p:spPr>
        <p:style>
          <a:lnRef idx="1">
            <a:schemeClr val="accent5"/>
          </a:lnRef>
          <a:fillRef idx="2">
            <a:schemeClr val="accent5"/>
          </a:fillRef>
          <a:effectRef idx="1">
            <a:schemeClr val="accent5"/>
          </a:effectRef>
          <a:fontRef idx="minor">
            <a:schemeClr val="dk1"/>
          </a:fontRef>
        </p:style>
        <p:txBody>
          <a:bodyPr rtlCol="0" anchor="ctr">
            <a:sp3d contourW="25400" prstMaterial="matte">
              <a:bevelT w="25400" h="55880" prst="artDeco"/>
              <a:contourClr>
                <a:schemeClr val="accent2">
                  <a:tint val="20000"/>
                </a:schemeClr>
              </a:contourClr>
            </a:sp3d>
          </a:bodyPr>
          <a:lstStyle/>
          <a:p>
            <a:pPr algn="ctr"/>
            <a:r>
              <a:rPr lang="cs-CZ" sz="4800" b="1" spc="50" dirty="0" smtClean="0">
                <a:ln w="11430">
                  <a:solidFill>
                    <a:schemeClr val="bg1"/>
                  </a:solidFill>
                </a:ln>
                <a:solidFill>
                  <a:schemeClr val="bg1"/>
                </a:solidFill>
                <a:effectLst>
                  <a:outerShdw blurRad="76200" dist="50800" dir="5400000" algn="tl" rotWithShape="0">
                    <a:srgbClr val="000000">
                      <a:alpha val="65000"/>
                    </a:srgbClr>
                  </a:outerShdw>
                </a:effectLst>
              </a:rPr>
              <a:t>Úprava a odkalení moštu</a:t>
            </a:r>
            <a:endParaRPr lang="cs-CZ" sz="4800" b="1" spc="50" dirty="0">
              <a:ln w="11430">
                <a:solidFill>
                  <a:schemeClr val="bg1"/>
                </a:solidFill>
              </a:ln>
              <a:solidFill>
                <a:schemeClr val="bg1"/>
              </a:solidFill>
              <a:effectLst>
                <a:outerShdw blurRad="76200" dist="50800" dir="5400000" algn="tl" rotWithShape="0">
                  <a:srgbClr val="000000">
                    <a:alpha val="65000"/>
                  </a:srgbClr>
                </a:outerShdw>
              </a:effectLst>
            </a:endParaRPr>
          </a:p>
        </p:txBody>
      </p:sp>
      <p:sp>
        <p:nvSpPr>
          <p:cNvPr id="3" name="Ovál 1"/>
          <p:cNvSpPr/>
          <p:nvPr/>
        </p:nvSpPr>
        <p:spPr>
          <a:xfrm>
            <a:off x="2807804" y="4656044"/>
            <a:ext cx="4104456" cy="1440160"/>
          </a:xfrm>
          <a:prstGeom prst="roundRect">
            <a:avLst/>
          </a:prstGeom>
          <a:solidFill>
            <a:srgbClr val="002060"/>
          </a:solidFill>
          <a:effectLst>
            <a:outerShdw blurRad="50800" dist="38100" dir="5400000" algn="t" rotWithShape="0">
              <a:prstClr val="black">
                <a:alpha val="40000"/>
              </a:prstClr>
            </a:outerShdw>
          </a:effectLst>
          <a:scene3d>
            <a:camera prst="orthographicFront"/>
            <a:lightRig rig="soft" dir="tl">
              <a:rot lat="0" lon="0" rev="0"/>
            </a:lightRig>
          </a:scene3d>
          <a:sp3d>
            <a:bevelT prst="angle"/>
          </a:sp3d>
        </p:spPr>
        <p:style>
          <a:lnRef idx="1">
            <a:schemeClr val="accent5"/>
          </a:lnRef>
          <a:fillRef idx="2">
            <a:schemeClr val="accent5"/>
          </a:fillRef>
          <a:effectRef idx="1">
            <a:schemeClr val="accent5"/>
          </a:effectRef>
          <a:fontRef idx="minor">
            <a:schemeClr val="dk1"/>
          </a:fontRef>
        </p:style>
        <p:txBody>
          <a:bodyPr rtlCol="0" anchor="ctr">
            <a:sp3d contourW="25400" prstMaterial="matte">
              <a:bevelT w="25400" h="55880" prst="artDeco"/>
              <a:contourClr>
                <a:schemeClr val="accent2">
                  <a:tint val="20000"/>
                </a:schemeClr>
              </a:contourClr>
            </a:sp3d>
          </a:bodyPr>
          <a:lstStyle/>
          <a:p>
            <a:pPr algn="ctr"/>
            <a:r>
              <a:rPr lang="cs-CZ" sz="4800" b="1" spc="50" dirty="0" smtClean="0">
                <a:ln w="11430">
                  <a:solidFill>
                    <a:schemeClr val="bg1"/>
                  </a:solidFill>
                </a:ln>
                <a:solidFill>
                  <a:schemeClr val="bg1"/>
                </a:solidFill>
                <a:effectLst>
                  <a:outerShdw blurRad="76200" dist="50800" dir="5400000" algn="tl" rotWithShape="0">
                    <a:srgbClr val="000000">
                      <a:alpha val="65000"/>
                    </a:srgbClr>
                  </a:outerShdw>
                </a:effectLst>
              </a:rPr>
              <a:t>Kvašení</a:t>
            </a:r>
            <a:endParaRPr lang="cs-CZ" sz="4800" b="1" spc="50" dirty="0">
              <a:ln w="11430">
                <a:solidFill>
                  <a:schemeClr val="bg1"/>
                </a:solidFill>
              </a:ln>
              <a:solidFill>
                <a:schemeClr val="bg1"/>
              </a:solidFill>
              <a:effectLst>
                <a:outerShdw blurRad="76200" dist="50800" dir="5400000" algn="tl" rotWithShape="0">
                  <a:srgbClr val="000000">
                    <a:alpha val="65000"/>
                  </a:srgbClr>
                </a:outerShdw>
              </a:effectLst>
            </a:endParaRPr>
          </a:p>
        </p:txBody>
      </p:sp>
      <p:sp>
        <p:nvSpPr>
          <p:cNvPr id="4" name="Ovál 1"/>
          <p:cNvSpPr/>
          <p:nvPr/>
        </p:nvSpPr>
        <p:spPr>
          <a:xfrm>
            <a:off x="395536" y="1772816"/>
            <a:ext cx="3384376" cy="151216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Přislazení Odkyselení</a:t>
            </a:r>
            <a:endParaRPr lang="cs-CZ"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cxnSp>
        <p:nvCxnSpPr>
          <p:cNvPr id="5" name="Přímá spojnice se šipkou 4"/>
          <p:cNvCxnSpPr/>
          <p:nvPr/>
        </p:nvCxnSpPr>
        <p:spPr>
          <a:xfrm>
            <a:off x="4860032" y="2308718"/>
            <a:ext cx="0" cy="1872208"/>
          </a:xfrm>
          <a:prstGeom prst="straightConnector1">
            <a:avLst/>
          </a:prstGeom>
          <a:ln w="9842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 name="Přímá spojnice se šipkou 5"/>
          <p:cNvCxnSpPr/>
          <p:nvPr/>
        </p:nvCxnSpPr>
        <p:spPr>
          <a:xfrm>
            <a:off x="7308304" y="5376124"/>
            <a:ext cx="1664568" cy="0"/>
          </a:xfrm>
          <a:prstGeom prst="straightConnector1">
            <a:avLst/>
          </a:prstGeom>
          <a:ln w="9842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21506" name="Picture 2" descr="SouvisejÃ­cÃ­ obrÃ¡zek"/>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79512" y="4005064"/>
            <a:ext cx="2665064" cy="2490690"/>
          </a:xfrm>
          <a:prstGeom prst="rect">
            <a:avLst/>
          </a:prstGeom>
          <a:noFill/>
        </p:spPr>
      </p:pic>
    </p:spTree>
    <p:extLst>
      <p:ext uri="{BB962C8B-B14F-4D97-AF65-F5344CB8AC3E}">
        <p14:creationId xmlns:p14="http://schemas.microsoft.com/office/powerpoint/2010/main" val="58551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ál 1"/>
          <p:cNvSpPr/>
          <p:nvPr/>
        </p:nvSpPr>
        <p:spPr>
          <a:xfrm>
            <a:off x="2627784" y="188640"/>
            <a:ext cx="3168352" cy="1440160"/>
          </a:xfrm>
          <a:prstGeom prst="roundRect">
            <a:avLst/>
          </a:prstGeom>
          <a:solidFill>
            <a:srgbClr val="002060"/>
          </a:solidFill>
          <a:effectLst>
            <a:outerShdw blurRad="50800" dist="38100" dir="5400000" algn="t" rotWithShape="0">
              <a:prstClr val="black">
                <a:alpha val="40000"/>
              </a:prstClr>
            </a:outerShdw>
          </a:effectLst>
          <a:scene3d>
            <a:camera prst="orthographicFront"/>
            <a:lightRig rig="soft" dir="tl">
              <a:rot lat="0" lon="0" rev="0"/>
            </a:lightRig>
          </a:scene3d>
          <a:sp3d>
            <a:bevelT prst="angle"/>
          </a:sp3d>
        </p:spPr>
        <p:style>
          <a:lnRef idx="1">
            <a:schemeClr val="accent5"/>
          </a:lnRef>
          <a:fillRef idx="2">
            <a:schemeClr val="accent5"/>
          </a:fillRef>
          <a:effectRef idx="1">
            <a:schemeClr val="accent5"/>
          </a:effectRef>
          <a:fontRef idx="minor">
            <a:schemeClr val="dk1"/>
          </a:fontRef>
        </p:style>
        <p:txBody>
          <a:bodyPr rtlCol="0" anchor="ctr">
            <a:sp3d contourW="25400" prstMaterial="matte">
              <a:bevelT w="25400" h="55880" prst="artDeco"/>
              <a:contourClr>
                <a:schemeClr val="accent2">
                  <a:tint val="20000"/>
                </a:schemeClr>
              </a:contourClr>
            </a:sp3d>
          </a:bodyPr>
          <a:lstStyle/>
          <a:p>
            <a:pPr algn="ctr"/>
            <a:r>
              <a:rPr lang="cs-CZ" sz="4800" b="1" spc="50" dirty="0" smtClean="0">
                <a:ln w="11430">
                  <a:solidFill>
                    <a:schemeClr val="bg1"/>
                  </a:solidFill>
                </a:ln>
                <a:solidFill>
                  <a:schemeClr val="bg1"/>
                </a:solidFill>
                <a:effectLst>
                  <a:outerShdw blurRad="76200" dist="50800" dir="5400000" algn="tl" rotWithShape="0">
                    <a:srgbClr val="000000">
                      <a:alpha val="65000"/>
                    </a:srgbClr>
                  </a:outerShdw>
                </a:effectLst>
              </a:rPr>
              <a:t>Kvasinky</a:t>
            </a:r>
            <a:endParaRPr lang="cs-CZ" sz="4800" b="1" spc="50" dirty="0">
              <a:ln w="11430">
                <a:solidFill>
                  <a:schemeClr val="bg1"/>
                </a:solidFill>
              </a:ln>
              <a:solidFill>
                <a:schemeClr val="bg1"/>
              </a:solidFill>
              <a:effectLst>
                <a:outerShdw blurRad="76200" dist="50800" dir="5400000" algn="tl" rotWithShape="0">
                  <a:srgbClr val="000000">
                    <a:alpha val="65000"/>
                  </a:srgbClr>
                </a:outerShdw>
              </a:effectLst>
            </a:endParaRPr>
          </a:p>
        </p:txBody>
      </p:sp>
      <p:sp>
        <p:nvSpPr>
          <p:cNvPr id="3" name="Ovál 1"/>
          <p:cNvSpPr/>
          <p:nvPr/>
        </p:nvSpPr>
        <p:spPr>
          <a:xfrm>
            <a:off x="5941573" y="3074975"/>
            <a:ext cx="2592288" cy="1116124"/>
          </a:xfrm>
          <a:prstGeom prst="roundRect">
            <a:avLst/>
          </a:prstGeom>
          <a:solidFill>
            <a:srgbClr val="002060"/>
          </a:solidFill>
          <a:effectLst>
            <a:outerShdw blurRad="50800" dist="38100" dir="5400000" algn="t" rotWithShape="0">
              <a:prstClr val="black">
                <a:alpha val="40000"/>
              </a:prstClr>
            </a:outerShdw>
          </a:effectLst>
          <a:scene3d>
            <a:camera prst="orthographicFront"/>
            <a:lightRig rig="soft" dir="tl">
              <a:rot lat="0" lon="0" rev="0"/>
            </a:lightRig>
          </a:scene3d>
          <a:sp3d>
            <a:bevelT prst="angle"/>
          </a:sp3d>
        </p:spPr>
        <p:style>
          <a:lnRef idx="1">
            <a:schemeClr val="accent5"/>
          </a:lnRef>
          <a:fillRef idx="2">
            <a:schemeClr val="accent5"/>
          </a:fillRef>
          <a:effectRef idx="1">
            <a:schemeClr val="accent5"/>
          </a:effectRef>
          <a:fontRef idx="minor">
            <a:schemeClr val="dk1"/>
          </a:fontRef>
        </p:style>
        <p:txBody>
          <a:bodyPr rtlCol="0" anchor="ctr">
            <a:sp3d contourW="25400" prstMaterial="matte">
              <a:bevelT w="25400" h="55880" prst="artDeco"/>
              <a:contourClr>
                <a:schemeClr val="accent2">
                  <a:tint val="20000"/>
                </a:schemeClr>
              </a:contourClr>
            </a:sp3d>
          </a:bodyPr>
          <a:lstStyle/>
          <a:p>
            <a:pPr algn="ctr"/>
            <a:r>
              <a:rPr lang="cs-CZ" sz="4800" b="1" spc="50" dirty="0" smtClean="0">
                <a:ln w="11430">
                  <a:solidFill>
                    <a:schemeClr val="bg1"/>
                  </a:solidFill>
                </a:ln>
                <a:solidFill>
                  <a:schemeClr val="bg1"/>
                </a:solidFill>
                <a:effectLst>
                  <a:outerShdw blurRad="76200" dist="50800" dir="5400000" algn="tl" rotWithShape="0">
                    <a:srgbClr val="000000">
                      <a:alpha val="65000"/>
                    </a:srgbClr>
                  </a:outerShdw>
                </a:effectLst>
              </a:rPr>
              <a:t>Alkohol</a:t>
            </a:r>
            <a:endParaRPr lang="cs-CZ" sz="4800" b="1" spc="50" dirty="0">
              <a:ln w="11430">
                <a:solidFill>
                  <a:schemeClr val="bg1"/>
                </a:solidFill>
              </a:ln>
              <a:solidFill>
                <a:schemeClr val="bg1"/>
              </a:solidFill>
              <a:effectLst>
                <a:outerShdw blurRad="76200" dist="50800" dir="5400000" algn="tl" rotWithShape="0">
                  <a:srgbClr val="000000">
                    <a:alpha val="65000"/>
                  </a:srgbClr>
                </a:outerShdw>
              </a:effectLst>
            </a:endParaRPr>
          </a:p>
        </p:txBody>
      </p:sp>
      <p:sp>
        <p:nvSpPr>
          <p:cNvPr id="4" name="Ovál 1"/>
          <p:cNvSpPr/>
          <p:nvPr/>
        </p:nvSpPr>
        <p:spPr>
          <a:xfrm>
            <a:off x="602127" y="3034713"/>
            <a:ext cx="1647800" cy="1116124"/>
          </a:xfrm>
          <a:prstGeom prst="roundRect">
            <a:avLst/>
          </a:prstGeom>
          <a:solidFill>
            <a:srgbClr val="002060"/>
          </a:solidFill>
          <a:effectLst>
            <a:outerShdw blurRad="50800" dist="38100" dir="5400000" algn="t" rotWithShape="0">
              <a:prstClr val="black">
                <a:alpha val="40000"/>
              </a:prstClr>
            </a:outerShdw>
          </a:effectLst>
          <a:scene3d>
            <a:camera prst="orthographicFront"/>
            <a:lightRig rig="soft" dir="tl">
              <a:rot lat="0" lon="0" rev="0"/>
            </a:lightRig>
          </a:scene3d>
          <a:sp3d>
            <a:bevelT prst="angle"/>
          </a:sp3d>
        </p:spPr>
        <p:style>
          <a:lnRef idx="1">
            <a:schemeClr val="accent5"/>
          </a:lnRef>
          <a:fillRef idx="2">
            <a:schemeClr val="accent5"/>
          </a:fillRef>
          <a:effectRef idx="1">
            <a:schemeClr val="accent5"/>
          </a:effectRef>
          <a:fontRef idx="minor">
            <a:schemeClr val="dk1"/>
          </a:fontRef>
        </p:style>
        <p:txBody>
          <a:bodyPr rtlCol="0" anchor="ctr">
            <a:sp3d contourW="25400" prstMaterial="matte">
              <a:bevelT w="25400" h="55880" prst="artDeco"/>
              <a:contourClr>
                <a:schemeClr val="accent2">
                  <a:tint val="20000"/>
                </a:schemeClr>
              </a:contourClr>
            </a:sp3d>
          </a:bodyPr>
          <a:lstStyle/>
          <a:p>
            <a:pPr algn="ctr"/>
            <a:r>
              <a:rPr lang="cs-CZ" sz="4800" b="1" spc="50" dirty="0" smtClean="0">
                <a:ln w="11430">
                  <a:solidFill>
                    <a:schemeClr val="bg1"/>
                  </a:solidFill>
                </a:ln>
                <a:solidFill>
                  <a:schemeClr val="bg1"/>
                </a:solidFill>
                <a:effectLst>
                  <a:outerShdw blurRad="76200" dist="50800" dir="5400000" algn="tl" rotWithShape="0">
                    <a:srgbClr val="000000">
                      <a:alpha val="65000"/>
                    </a:srgbClr>
                  </a:outerShdw>
                </a:effectLst>
              </a:rPr>
              <a:t>CO</a:t>
            </a:r>
            <a:r>
              <a:rPr lang="cs-CZ" sz="4800" b="1" spc="50" baseline="-25000" dirty="0" smtClean="0">
                <a:ln w="11430">
                  <a:solidFill>
                    <a:schemeClr val="bg1"/>
                  </a:solidFill>
                </a:ln>
                <a:solidFill>
                  <a:schemeClr val="bg1"/>
                </a:solidFill>
                <a:effectLst>
                  <a:outerShdw blurRad="76200" dist="50800" dir="5400000" algn="tl" rotWithShape="0">
                    <a:srgbClr val="000000">
                      <a:alpha val="65000"/>
                    </a:srgbClr>
                  </a:outerShdw>
                </a:effectLst>
              </a:rPr>
              <a:t>2</a:t>
            </a:r>
            <a:endParaRPr lang="cs-CZ" sz="4800" b="1" spc="50" baseline="-25000" dirty="0">
              <a:ln w="11430">
                <a:solidFill>
                  <a:schemeClr val="bg1"/>
                </a:solidFill>
              </a:ln>
              <a:solidFill>
                <a:schemeClr val="bg1"/>
              </a:solidFill>
              <a:effectLst>
                <a:outerShdw blurRad="76200" dist="50800" dir="5400000" algn="tl" rotWithShape="0">
                  <a:srgbClr val="000000">
                    <a:alpha val="65000"/>
                  </a:srgbClr>
                </a:outerShdw>
              </a:effectLst>
            </a:endParaRPr>
          </a:p>
        </p:txBody>
      </p:sp>
      <p:cxnSp>
        <p:nvCxnSpPr>
          <p:cNvPr id="5" name="Přímá spojnice se šipkou 4"/>
          <p:cNvCxnSpPr/>
          <p:nvPr/>
        </p:nvCxnSpPr>
        <p:spPr>
          <a:xfrm flipH="1">
            <a:off x="1259632" y="1412776"/>
            <a:ext cx="1656184" cy="1397073"/>
          </a:xfrm>
          <a:prstGeom prst="straightConnector1">
            <a:avLst/>
          </a:prstGeom>
          <a:ln w="9842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Přímá spojnice se šipkou 7"/>
          <p:cNvCxnSpPr/>
          <p:nvPr/>
        </p:nvCxnSpPr>
        <p:spPr>
          <a:xfrm>
            <a:off x="5708476" y="1406817"/>
            <a:ext cx="1160512" cy="1549473"/>
          </a:xfrm>
          <a:prstGeom prst="straightConnector1">
            <a:avLst/>
          </a:prstGeom>
          <a:ln w="9842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Ovál 1"/>
          <p:cNvSpPr/>
          <p:nvPr/>
        </p:nvSpPr>
        <p:spPr>
          <a:xfrm>
            <a:off x="2330117" y="2973108"/>
            <a:ext cx="3744416" cy="1008112"/>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Samovolné</a:t>
            </a:r>
            <a:endPar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Ovál 1"/>
          <p:cNvSpPr/>
          <p:nvPr/>
        </p:nvSpPr>
        <p:spPr>
          <a:xfrm>
            <a:off x="2330117" y="4191098"/>
            <a:ext cx="3744416" cy="132613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Vinné kvasinky</a:t>
            </a:r>
          </a:p>
        </p:txBody>
      </p:sp>
      <p:sp>
        <p:nvSpPr>
          <p:cNvPr id="12" name="Ovál 1"/>
          <p:cNvSpPr/>
          <p:nvPr/>
        </p:nvSpPr>
        <p:spPr>
          <a:xfrm>
            <a:off x="2364397" y="5641674"/>
            <a:ext cx="3924436" cy="1224136"/>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Řízené kvašení</a:t>
            </a:r>
          </a:p>
        </p:txBody>
      </p:sp>
    </p:spTree>
    <p:extLst>
      <p:ext uri="{BB962C8B-B14F-4D97-AF65-F5344CB8AC3E}">
        <p14:creationId xmlns:p14="http://schemas.microsoft.com/office/powerpoint/2010/main" val="68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ál 1"/>
          <p:cNvSpPr/>
          <p:nvPr/>
        </p:nvSpPr>
        <p:spPr>
          <a:xfrm>
            <a:off x="1399997" y="908720"/>
            <a:ext cx="5976664" cy="1512168"/>
          </a:xfrm>
          <a:prstGeom prst="roundRect">
            <a:avLst/>
          </a:prstGeom>
          <a:solidFill>
            <a:srgbClr val="002060"/>
          </a:solidFill>
          <a:effectLst>
            <a:outerShdw blurRad="50800" dist="38100" dir="5400000" algn="t" rotWithShape="0">
              <a:prstClr val="black">
                <a:alpha val="40000"/>
              </a:prstClr>
            </a:outerShdw>
          </a:effectLst>
          <a:scene3d>
            <a:camera prst="orthographicFront"/>
            <a:lightRig rig="soft" dir="tl">
              <a:rot lat="0" lon="0" rev="0"/>
            </a:lightRig>
          </a:scene3d>
          <a:sp3d>
            <a:bevelT prst="angle"/>
          </a:sp3d>
        </p:spPr>
        <p:style>
          <a:lnRef idx="1">
            <a:schemeClr val="accent5"/>
          </a:lnRef>
          <a:fillRef idx="2">
            <a:schemeClr val="accent5"/>
          </a:fillRef>
          <a:effectRef idx="1">
            <a:schemeClr val="accent5"/>
          </a:effectRef>
          <a:fontRef idx="minor">
            <a:schemeClr val="dk1"/>
          </a:fontRef>
        </p:style>
        <p:txBody>
          <a:bodyPr rtlCol="0" anchor="ctr">
            <a:sp3d contourW="25400" prstMaterial="matte">
              <a:bevelT w="25400" h="55880" prst="artDeco"/>
              <a:contourClr>
                <a:schemeClr val="accent2">
                  <a:tint val="20000"/>
                </a:schemeClr>
              </a:contourClr>
            </a:sp3d>
          </a:bodyPr>
          <a:lstStyle/>
          <a:p>
            <a:pPr algn="ctr"/>
            <a:r>
              <a:rPr lang="cs-CZ" sz="4800" b="1" spc="50" dirty="0" smtClean="0">
                <a:ln w="11430">
                  <a:solidFill>
                    <a:schemeClr val="bg1"/>
                  </a:solidFill>
                </a:ln>
                <a:solidFill>
                  <a:schemeClr val="bg1"/>
                </a:solidFill>
                <a:effectLst>
                  <a:outerShdw blurRad="76200" dist="50800" dir="5400000" algn="tl" rotWithShape="0">
                    <a:srgbClr val="000000">
                      <a:alpha val="65000"/>
                    </a:srgbClr>
                  </a:outerShdw>
                </a:effectLst>
              </a:rPr>
              <a:t>Stáčení do sudů</a:t>
            </a:r>
            <a:endParaRPr lang="cs-CZ" sz="4800" b="1" spc="50" dirty="0">
              <a:ln w="11430">
                <a:solidFill>
                  <a:schemeClr val="bg1"/>
                </a:solidFill>
              </a:ln>
              <a:solidFill>
                <a:schemeClr val="bg1"/>
              </a:solidFill>
              <a:effectLst>
                <a:outerShdw blurRad="76200" dist="50800" dir="5400000" algn="tl" rotWithShape="0">
                  <a:srgbClr val="000000">
                    <a:alpha val="65000"/>
                  </a:srgbClr>
                </a:outerShdw>
              </a:effectLst>
            </a:endParaRPr>
          </a:p>
        </p:txBody>
      </p:sp>
      <p:sp>
        <p:nvSpPr>
          <p:cNvPr id="3" name="Ovál 1"/>
          <p:cNvSpPr/>
          <p:nvPr/>
        </p:nvSpPr>
        <p:spPr>
          <a:xfrm>
            <a:off x="2660137" y="5085184"/>
            <a:ext cx="3456384" cy="1440160"/>
          </a:xfrm>
          <a:prstGeom prst="roundRect">
            <a:avLst/>
          </a:prstGeom>
          <a:solidFill>
            <a:srgbClr val="002060"/>
          </a:solidFill>
          <a:effectLst>
            <a:outerShdw blurRad="50800" dist="38100" dir="5400000" algn="t" rotWithShape="0">
              <a:prstClr val="black">
                <a:alpha val="40000"/>
              </a:prstClr>
            </a:outerShdw>
          </a:effectLst>
          <a:scene3d>
            <a:camera prst="orthographicFront"/>
            <a:lightRig rig="soft" dir="tl">
              <a:rot lat="0" lon="0" rev="0"/>
            </a:lightRig>
          </a:scene3d>
          <a:sp3d>
            <a:bevelT prst="angle"/>
          </a:sp3d>
        </p:spPr>
        <p:style>
          <a:lnRef idx="1">
            <a:schemeClr val="accent5"/>
          </a:lnRef>
          <a:fillRef idx="2">
            <a:schemeClr val="accent5"/>
          </a:fillRef>
          <a:effectRef idx="1">
            <a:schemeClr val="accent5"/>
          </a:effectRef>
          <a:fontRef idx="minor">
            <a:schemeClr val="dk1"/>
          </a:fontRef>
        </p:style>
        <p:txBody>
          <a:bodyPr rtlCol="0" anchor="ctr">
            <a:sp3d contourW="25400" prstMaterial="matte">
              <a:bevelT w="25400" h="55880" prst="artDeco"/>
              <a:contourClr>
                <a:schemeClr val="accent2">
                  <a:tint val="20000"/>
                </a:schemeClr>
              </a:contourClr>
            </a:sp3d>
          </a:bodyPr>
          <a:lstStyle/>
          <a:p>
            <a:pPr algn="ctr"/>
            <a:r>
              <a:rPr lang="cs-CZ" sz="4800" b="1" spc="50" dirty="0" smtClean="0">
                <a:ln w="11430">
                  <a:solidFill>
                    <a:schemeClr val="bg1"/>
                  </a:solidFill>
                </a:ln>
                <a:solidFill>
                  <a:schemeClr val="bg1"/>
                </a:solidFill>
                <a:effectLst>
                  <a:outerShdw blurRad="76200" dist="50800" dir="5400000" algn="tl" rotWithShape="0">
                    <a:srgbClr val="000000">
                      <a:alpha val="65000"/>
                    </a:srgbClr>
                  </a:outerShdw>
                </a:effectLst>
              </a:rPr>
              <a:t>Síření</a:t>
            </a:r>
            <a:endParaRPr lang="cs-CZ" sz="4800" b="1" spc="50" dirty="0">
              <a:ln w="11430">
                <a:solidFill>
                  <a:schemeClr val="bg1"/>
                </a:solidFill>
              </a:ln>
              <a:solidFill>
                <a:schemeClr val="bg1"/>
              </a:solidFill>
              <a:effectLst>
                <a:outerShdw blurRad="76200" dist="50800" dir="5400000" algn="tl" rotWithShape="0">
                  <a:srgbClr val="000000">
                    <a:alpha val="65000"/>
                  </a:srgbClr>
                </a:outerShdw>
              </a:effectLst>
            </a:endParaRPr>
          </a:p>
        </p:txBody>
      </p:sp>
      <p:pic>
        <p:nvPicPr>
          <p:cNvPr id="1030" name="Picture 6" descr="VÃ½sledek obrÃ¡zku pro bakterie"/>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7784" y="2420888"/>
            <a:ext cx="3384376" cy="2820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3031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99CC">
            <a:alpha val="0"/>
          </a:srgbClr>
        </a:solidFill>
        <a:effectLst/>
      </p:bgPr>
    </p:bg>
    <p:spTree>
      <p:nvGrpSpPr>
        <p:cNvPr id="1" name=""/>
        <p:cNvGrpSpPr/>
        <p:nvPr/>
      </p:nvGrpSpPr>
      <p:grpSpPr>
        <a:xfrm>
          <a:off x="0" y="0"/>
          <a:ext cx="0" cy="0"/>
          <a:chOff x="0" y="0"/>
          <a:chExt cx="0" cy="0"/>
        </a:xfrm>
      </p:grpSpPr>
      <p:pic>
        <p:nvPicPr>
          <p:cNvPr id="2050" name="Picture 2" descr="VÃ½sledek obrÃ¡zku pro sÃ­ÅenÃ­ vÃ­na"/>
          <p:cNvPicPr>
            <a:picLocks noChangeAspect="1" noChangeArrowheads="1"/>
          </p:cNvPicPr>
          <p:nvPr/>
        </p:nvPicPr>
        <p:blipFill>
          <a:blip r:embed="rId2" cstate="print">
            <a:extLst>
              <a:ext uri="{28A0092B-C50C-407E-A947-70E740481C1C}">
                <a14:useLocalDpi xmlns:a14="http://schemas.microsoft.com/office/drawing/2010/main" val="0"/>
              </a:ext>
            </a:extLst>
          </a:blip>
          <a:srcRect l="3555"/>
          <a:stretch>
            <a:fillRect/>
          </a:stretch>
        </p:blipFill>
        <p:spPr bwMode="auto">
          <a:xfrm>
            <a:off x="0" y="188640"/>
            <a:ext cx="9144000" cy="42210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Ã½sledek obrÃ¡zku pro sirnÃ© knoty"/>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576" y="5091878"/>
            <a:ext cx="3223431" cy="9065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VÃ½sledek obrÃ¡zku pro prÃ¡Å¡kovÃ¡ sÃ­ra"/>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32040" y="4005064"/>
            <a:ext cx="3600397" cy="244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2307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99CC">
            <a:alpha val="0"/>
          </a:srgbClr>
        </a:solidFill>
        <a:effectLst/>
      </p:bgPr>
    </p:bg>
    <p:spTree>
      <p:nvGrpSpPr>
        <p:cNvPr id="1" name=""/>
        <p:cNvGrpSpPr/>
        <p:nvPr/>
      </p:nvGrpSpPr>
      <p:grpSpPr>
        <a:xfrm>
          <a:off x="0" y="0"/>
          <a:ext cx="0" cy="0"/>
          <a:chOff x="0" y="0"/>
          <a:chExt cx="0" cy="0"/>
        </a:xfrm>
      </p:grpSpPr>
      <p:sp>
        <p:nvSpPr>
          <p:cNvPr id="2" name="Ovál 1"/>
          <p:cNvSpPr/>
          <p:nvPr/>
        </p:nvSpPr>
        <p:spPr>
          <a:xfrm>
            <a:off x="1907704" y="260648"/>
            <a:ext cx="4896544" cy="1224136"/>
          </a:xfrm>
          <a:prstGeom prst="roundRect">
            <a:avLst/>
          </a:prstGeom>
          <a:solidFill>
            <a:srgbClr val="002060"/>
          </a:solidFill>
          <a:effectLst>
            <a:outerShdw blurRad="50800" dist="38100" dir="5400000" algn="t" rotWithShape="0">
              <a:prstClr val="black">
                <a:alpha val="40000"/>
              </a:prstClr>
            </a:outerShdw>
          </a:effectLst>
          <a:scene3d>
            <a:camera prst="orthographicFront"/>
            <a:lightRig rig="soft" dir="tl">
              <a:rot lat="0" lon="0" rev="0"/>
            </a:lightRig>
          </a:scene3d>
          <a:sp3d>
            <a:bevelT prst="angle"/>
          </a:sp3d>
        </p:spPr>
        <p:style>
          <a:lnRef idx="1">
            <a:schemeClr val="accent5"/>
          </a:lnRef>
          <a:fillRef idx="2">
            <a:schemeClr val="accent5"/>
          </a:fillRef>
          <a:effectRef idx="1">
            <a:schemeClr val="accent5"/>
          </a:effectRef>
          <a:fontRef idx="minor">
            <a:schemeClr val="dk1"/>
          </a:fontRef>
        </p:style>
        <p:txBody>
          <a:bodyPr rtlCol="0" anchor="ctr">
            <a:sp3d contourW="25400" prstMaterial="matte">
              <a:bevelT w="25400" h="55880" prst="artDeco"/>
              <a:contourClr>
                <a:schemeClr val="accent2">
                  <a:tint val="20000"/>
                </a:schemeClr>
              </a:contourClr>
            </a:sp3d>
          </a:bodyPr>
          <a:lstStyle/>
          <a:p>
            <a:pPr algn="ctr"/>
            <a:r>
              <a:rPr lang="cs-CZ" sz="4800" b="1" spc="50" dirty="0" smtClean="0">
                <a:ln w="11430">
                  <a:solidFill>
                    <a:schemeClr val="bg1"/>
                  </a:solidFill>
                </a:ln>
                <a:solidFill>
                  <a:schemeClr val="bg1"/>
                </a:solidFill>
                <a:effectLst>
                  <a:outerShdw blurRad="76200" dist="50800" dir="5400000" algn="tl" rotWithShape="0">
                    <a:srgbClr val="000000">
                      <a:alpha val="65000"/>
                    </a:srgbClr>
                  </a:outerShdw>
                </a:effectLst>
              </a:rPr>
              <a:t>Dokvašení</a:t>
            </a:r>
            <a:endParaRPr lang="cs-CZ" sz="4800" b="1" spc="50" dirty="0">
              <a:ln w="11430">
                <a:solidFill>
                  <a:schemeClr val="bg1"/>
                </a:solidFill>
              </a:ln>
              <a:solidFill>
                <a:schemeClr val="bg1"/>
              </a:solidFill>
              <a:effectLst>
                <a:outerShdw blurRad="76200" dist="50800" dir="5400000" algn="tl" rotWithShape="0">
                  <a:srgbClr val="000000">
                    <a:alpha val="65000"/>
                  </a:srgbClr>
                </a:outerShdw>
              </a:effectLst>
            </a:endParaRPr>
          </a:p>
        </p:txBody>
      </p:sp>
      <p:sp>
        <p:nvSpPr>
          <p:cNvPr id="3" name="Ovál 1"/>
          <p:cNvSpPr/>
          <p:nvPr/>
        </p:nvSpPr>
        <p:spPr>
          <a:xfrm>
            <a:off x="1979712" y="5373216"/>
            <a:ext cx="5184576" cy="1224136"/>
          </a:xfrm>
          <a:prstGeom prst="roundRect">
            <a:avLst/>
          </a:prstGeom>
          <a:solidFill>
            <a:srgbClr val="002060"/>
          </a:solidFill>
          <a:effectLst>
            <a:outerShdw blurRad="50800" dist="38100" dir="5400000" algn="t" rotWithShape="0">
              <a:prstClr val="black">
                <a:alpha val="40000"/>
              </a:prstClr>
            </a:outerShdw>
          </a:effectLst>
          <a:scene3d>
            <a:camera prst="orthographicFront"/>
            <a:lightRig rig="soft" dir="tl">
              <a:rot lat="0" lon="0" rev="0"/>
            </a:lightRig>
          </a:scene3d>
          <a:sp3d>
            <a:bevelT prst="angle"/>
          </a:sp3d>
        </p:spPr>
        <p:style>
          <a:lnRef idx="1">
            <a:schemeClr val="accent5"/>
          </a:lnRef>
          <a:fillRef idx="2">
            <a:schemeClr val="accent5"/>
          </a:fillRef>
          <a:effectRef idx="1">
            <a:schemeClr val="accent5"/>
          </a:effectRef>
          <a:fontRef idx="minor">
            <a:schemeClr val="dk1"/>
          </a:fontRef>
        </p:style>
        <p:txBody>
          <a:bodyPr rtlCol="0" anchor="ctr">
            <a:sp3d contourW="25400" prstMaterial="matte">
              <a:bevelT w="25400" h="55880" prst="artDeco"/>
              <a:contourClr>
                <a:schemeClr val="accent2">
                  <a:tint val="20000"/>
                </a:schemeClr>
              </a:contourClr>
            </a:sp3d>
          </a:bodyPr>
          <a:lstStyle/>
          <a:p>
            <a:pPr algn="ctr"/>
            <a:r>
              <a:rPr lang="cs-CZ" sz="4800" b="1" spc="50" dirty="0" smtClean="0">
                <a:ln w="11430">
                  <a:solidFill>
                    <a:schemeClr val="bg1"/>
                  </a:solidFill>
                </a:ln>
                <a:solidFill>
                  <a:schemeClr val="bg1"/>
                </a:solidFill>
                <a:effectLst>
                  <a:outerShdw blurRad="76200" dist="50800" dir="5400000" algn="tl" rotWithShape="0">
                    <a:srgbClr val="000000">
                      <a:alpha val="65000"/>
                    </a:srgbClr>
                  </a:outerShdw>
                </a:effectLst>
              </a:rPr>
              <a:t>Školení</a:t>
            </a:r>
            <a:endParaRPr lang="cs-CZ" sz="4800" b="1" spc="50" dirty="0">
              <a:ln w="11430">
                <a:solidFill>
                  <a:schemeClr val="bg1"/>
                </a:solidFill>
              </a:ln>
              <a:solidFill>
                <a:schemeClr val="bg1"/>
              </a:solidFill>
              <a:effectLst>
                <a:outerShdw blurRad="76200" dist="50800" dir="5400000" algn="tl" rotWithShape="0">
                  <a:srgbClr val="000000">
                    <a:alpha val="65000"/>
                  </a:srgbClr>
                </a:outerShdw>
              </a:effectLst>
            </a:endParaRPr>
          </a:p>
        </p:txBody>
      </p:sp>
      <p:sp>
        <p:nvSpPr>
          <p:cNvPr id="4" name="Obdélník 3"/>
          <p:cNvSpPr/>
          <p:nvPr/>
        </p:nvSpPr>
        <p:spPr>
          <a:xfrm>
            <a:off x="0" y="1340768"/>
            <a:ext cx="8748464" cy="1945469"/>
          </a:xfrm>
          <a:prstGeom prst="rect">
            <a:avLst/>
          </a:prstGeom>
        </p:spPr>
        <p:txBody>
          <a:bodyPr wrap="square">
            <a:spAutoFit/>
          </a:bodyPr>
          <a:lstStyle/>
          <a:p>
            <a:endParaRPr lang="cs-CZ" dirty="0" smtClean="0"/>
          </a:p>
          <a:p>
            <a:pPr algn="ctr">
              <a:lnSpc>
                <a:spcPct val="150000"/>
              </a:lnSpc>
            </a:pPr>
            <a:r>
              <a:rPr lang="cs-CZ" sz="3600" b="1" u="sng" dirty="0" smtClean="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1 až 3 měsíce a 10 -13 % alkoholu</a:t>
            </a:r>
          </a:p>
          <a:p>
            <a:pPr algn="ctr">
              <a:lnSpc>
                <a:spcPct val="150000"/>
              </a:lnSpc>
            </a:pPr>
            <a:r>
              <a:rPr lang="cs-CZ" sz="3600" b="1" u="sng" dirty="0" smtClean="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 –  ale NEMÁ JISKRU !!!!</a:t>
            </a:r>
          </a:p>
        </p:txBody>
      </p:sp>
      <p:sp>
        <p:nvSpPr>
          <p:cNvPr id="5" name="Ovál 1">
            <a:hlinkClick r:id="rId2" action="ppaction://hlinksldjump"/>
          </p:cNvPr>
          <p:cNvSpPr/>
          <p:nvPr/>
        </p:nvSpPr>
        <p:spPr>
          <a:xfrm>
            <a:off x="2555776" y="3284984"/>
            <a:ext cx="3456384" cy="1008112"/>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JE KALNÉ !</a:t>
            </a:r>
            <a:endParaRPr lang="cs-CZ"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7410" name="Picture 2" descr="SouvisejÃ­cÃ­ obrÃ¡zek"/>
          <p:cNvPicPr>
            <a:picLocks noChangeAspect="1" noChangeArrowheads="1"/>
          </p:cNvPicPr>
          <p:nvPr/>
        </p:nvPicPr>
        <p:blipFill>
          <a:blip r:embed="rId3" cstate="print">
            <a:clrChange>
              <a:clrFrom>
                <a:srgbClr val="F5F0EA"/>
              </a:clrFrom>
              <a:clrTo>
                <a:srgbClr val="F5F0EA">
                  <a:alpha val="0"/>
                </a:srgbClr>
              </a:clrTo>
            </a:clrChange>
          </a:blip>
          <a:srcRect r="17392" b="7143"/>
          <a:stretch>
            <a:fillRect/>
          </a:stretch>
        </p:blipFill>
        <p:spPr bwMode="auto">
          <a:xfrm>
            <a:off x="6588224" y="3068960"/>
            <a:ext cx="2220755" cy="1872208"/>
          </a:xfrm>
          <a:prstGeom prst="rect">
            <a:avLst/>
          </a:prstGeom>
          <a:noFill/>
        </p:spPr>
      </p:pic>
    </p:spTree>
    <p:extLst>
      <p:ext uri="{BB962C8B-B14F-4D97-AF65-F5344CB8AC3E}">
        <p14:creationId xmlns:p14="http://schemas.microsoft.com/office/powerpoint/2010/main" val="20237652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Ã½sledek obrÃ¡zku pro kalnÃ© vÃ­no"/>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955" t="6142" r="3944" b="7110"/>
          <a:stretch/>
        </p:blipFill>
        <p:spPr bwMode="auto">
          <a:xfrm>
            <a:off x="1"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0" y="188640"/>
            <a:ext cx="8748464" cy="2031325"/>
          </a:xfrm>
          <a:prstGeom prst="rect">
            <a:avLst/>
          </a:prstGeom>
        </p:spPr>
        <p:txBody>
          <a:bodyPr wrap="square">
            <a:spAutoFit/>
          </a:bodyPr>
          <a:lstStyle/>
          <a:p>
            <a:endParaRPr lang="cs-CZ" dirty="0" smtClean="0"/>
          </a:p>
          <a:p>
            <a:pPr algn="ctr">
              <a:lnSpc>
                <a:spcPct val="150000"/>
              </a:lnSpc>
            </a:pPr>
            <a:r>
              <a:rPr lang="cs-CZ" sz="3600" b="1" u="sng" dirty="0" smtClean="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1 až 2 měsíce </a:t>
            </a:r>
          </a:p>
          <a:p>
            <a:pPr algn="ctr">
              <a:lnSpc>
                <a:spcPct val="150000"/>
              </a:lnSpc>
            </a:pPr>
            <a:r>
              <a:rPr lang="cs-CZ" sz="3600" b="1" u="sng" dirty="0" smtClean="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víno se samovolně čeří </a:t>
            </a:r>
          </a:p>
        </p:txBody>
      </p:sp>
      <p:cxnSp>
        <p:nvCxnSpPr>
          <p:cNvPr id="5" name="Přímá spojnice se šipkou 4"/>
          <p:cNvCxnSpPr/>
          <p:nvPr/>
        </p:nvCxnSpPr>
        <p:spPr>
          <a:xfrm flipH="1">
            <a:off x="1331640" y="2204864"/>
            <a:ext cx="1656184" cy="2664296"/>
          </a:xfrm>
          <a:prstGeom prst="straightConnector1">
            <a:avLst/>
          </a:prstGeom>
          <a:ln w="9842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6" name="Obdélník 5"/>
          <p:cNvSpPr/>
          <p:nvPr/>
        </p:nvSpPr>
        <p:spPr>
          <a:xfrm>
            <a:off x="0" y="4581128"/>
            <a:ext cx="8748464" cy="1114472"/>
          </a:xfrm>
          <a:prstGeom prst="rect">
            <a:avLst/>
          </a:prstGeom>
        </p:spPr>
        <p:txBody>
          <a:bodyPr wrap="square">
            <a:spAutoFit/>
          </a:bodyPr>
          <a:lstStyle/>
          <a:p>
            <a:endParaRPr lang="cs-CZ" dirty="0" smtClean="0"/>
          </a:p>
          <a:p>
            <a:pPr algn="ctr">
              <a:lnSpc>
                <a:spcPct val="150000"/>
              </a:lnSpc>
            </a:pPr>
            <a:r>
              <a:rPr lang="cs-CZ" sz="3600" b="1" u="sng" dirty="0" smtClean="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uměle ( čiřící přísady) = kaly se vysráží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VÃ½sledek obrÃ¡zku pro tanky na vÃ­no"/>
          <p:cNvPicPr>
            <a:picLocks noChangeAspect="1" noChangeArrowheads="1"/>
          </p:cNvPicPr>
          <p:nvPr/>
        </p:nvPicPr>
        <p:blipFill>
          <a:blip r:embed="rId3" cstate="print"/>
          <a:srcRect/>
          <a:stretch>
            <a:fillRect/>
          </a:stretch>
        </p:blipFill>
        <p:spPr bwMode="auto">
          <a:xfrm>
            <a:off x="-1" y="0"/>
            <a:ext cx="9144001" cy="6858000"/>
          </a:xfrm>
          <a:prstGeom prst="rect">
            <a:avLst/>
          </a:prstGeom>
          <a:noFill/>
        </p:spPr>
      </p:pic>
      <p:sp>
        <p:nvSpPr>
          <p:cNvPr id="3" name="Ovál 1"/>
          <p:cNvSpPr/>
          <p:nvPr/>
        </p:nvSpPr>
        <p:spPr>
          <a:xfrm>
            <a:off x="251520" y="188640"/>
            <a:ext cx="4104456" cy="1440160"/>
          </a:xfrm>
          <a:prstGeom prst="roundRect">
            <a:avLst/>
          </a:prstGeom>
          <a:solidFill>
            <a:srgbClr val="002060"/>
          </a:solidFill>
          <a:effectLst>
            <a:outerShdw blurRad="50800" dist="38100" dir="5400000" algn="t" rotWithShape="0">
              <a:prstClr val="black">
                <a:alpha val="40000"/>
              </a:prstClr>
            </a:outerShdw>
          </a:effectLst>
          <a:scene3d>
            <a:camera prst="orthographicFront"/>
            <a:lightRig rig="soft" dir="tl">
              <a:rot lat="0" lon="0" rev="0"/>
            </a:lightRig>
          </a:scene3d>
          <a:sp3d>
            <a:bevelT prst="angle"/>
          </a:sp3d>
        </p:spPr>
        <p:style>
          <a:lnRef idx="1">
            <a:schemeClr val="accent5"/>
          </a:lnRef>
          <a:fillRef idx="2">
            <a:schemeClr val="accent5"/>
          </a:fillRef>
          <a:effectRef idx="1">
            <a:schemeClr val="accent5"/>
          </a:effectRef>
          <a:fontRef idx="minor">
            <a:schemeClr val="dk1"/>
          </a:fontRef>
        </p:style>
        <p:txBody>
          <a:bodyPr rtlCol="0" anchor="ctr">
            <a:sp3d contourW="25400" prstMaterial="matte">
              <a:bevelT w="25400" h="55880" prst="artDeco"/>
              <a:contourClr>
                <a:schemeClr val="accent2">
                  <a:tint val="20000"/>
                </a:schemeClr>
              </a:contourClr>
            </a:sp3d>
          </a:bodyPr>
          <a:lstStyle/>
          <a:p>
            <a:pPr algn="ctr"/>
            <a:r>
              <a:rPr lang="cs-CZ" sz="4800" b="1" spc="50" dirty="0" smtClean="0">
                <a:ln w="11430">
                  <a:solidFill>
                    <a:schemeClr val="bg1"/>
                  </a:solidFill>
                </a:ln>
                <a:solidFill>
                  <a:schemeClr val="bg1"/>
                </a:solidFill>
                <a:effectLst>
                  <a:outerShdw blurRad="76200" dist="50800" dir="5400000" algn="tl" rotWithShape="0">
                    <a:srgbClr val="000000">
                      <a:alpha val="65000"/>
                    </a:srgbClr>
                  </a:outerShdw>
                </a:effectLst>
              </a:rPr>
              <a:t>Zrání </a:t>
            </a:r>
            <a:endParaRPr lang="cs-CZ" sz="4800" b="1" spc="50" dirty="0">
              <a:ln w="11430">
                <a:solidFill>
                  <a:schemeClr val="bg1"/>
                </a:solidFill>
              </a:ln>
              <a:solidFill>
                <a:schemeClr val="bg1"/>
              </a:soli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ál 1"/>
          <p:cNvSpPr/>
          <p:nvPr/>
        </p:nvSpPr>
        <p:spPr>
          <a:xfrm>
            <a:off x="251520" y="260648"/>
            <a:ext cx="4403880" cy="1489148"/>
          </a:xfrm>
          <a:prstGeom prst="roundRect">
            <a:avLst/>
          </a:prstGeom>
          <a:solidFill>
            <a:srgbClr val="002060"/>
          </a:solidFill>
          <a:effectLst>
            <a:outerShdw blurRad="50800" dist="38100" dir="5400000" algn="t" rotWithShape="0">
              <a:prstClr val="black">
                <a:alpha val="40000"/>
              </a:prstClr>
            </a:outerShdw>
          </a:effectLst>
          <a:scene3d>
            <a:camera prst="orthographicFront"/>
            <a:lightRig rig="soft" dir="tl">
              <a:rot lat="0" lon="0" rev="0"/>
            </a:lightRig>
          </a:scene3d>
          <a:sp3d>
            <a:bevelT prst="angle"/>
          </a:sp3d>
        </p:spPr>
        <p:style>
          <a:lnRef idx="1">
            <a:schemeClr val="accent5"/>
          </a:lnRef>
          <a:fillRef idx="2">
            <a:schemeClr val="accent5"/>
          </a:fillRef>
          <a:effectRef idx="1">
            <a:schemeClr val="accent5"/>
          </a:effectRef>
          <a:fontRef idx="minor">
            <a:schemeClr val="dk1"/>
          </a:fontRef>
        </p:style>
        <p:txBody>
          <a:bodyPr rtlCol="0" anchor="ctr">
            <a:sp3d contourW="25400" prstMaterial="matte">
              <a:bevelT w="25400" h="55880" prst="artDeco"/>
              <a:contourClr>
                <a:schemeClr val="accent2">
                  <a:tint val="20000"/>
                </a:schemeClr>
              </a:contourClr>
            </a:sp3d>
          </a:bodyPr>
          <a:lstStyle/>
          <a:p>
            <a:pPr algn="ctr"/>
            <a:r>
              <a:rPr lang="cs-CZ" sz="4800" b="1" spc="50" dirty="0" smtClean="0">
                <a:ln w="11430">
                  <a:solidFill>
                    <a:schemeClr val="bg1"/>
                  </a:solidFill>
                </a:ln>
                <a:solidFill>
                  <a:schemeClr val="bg1"/>
                </a:solidFill>
                <a:effectLst>
                  <a:outerShdw blurRad="76200" dist="50800" dir="5400000" algn="tl" rotWithShape="0">
                    <a:srgbClr val="000000">
                      <a:alpha val="65000"/>
                    </a:srgbClr>
                  </a:outerShdw>
                </a:effectLst>
              </a:rPr>
              <a:t>Scelování</a:t>
            </a:r>
            <a:endParaRPr lang="cs-CZ" sz="4800" b="1" spc="50" dirty="0">
              <a:ln w="11430">
                <a:solidFill>
                  <a:schemeClr val="bg1"/>
                </a:solidFill>
              </a:ln>
              <a:solidFill>
                <a:schemeClr val="bg1"/>
              </a:solidFill>
              <a:effectLst>
                <a:outerShdw blurRad="76200" dist="50800" dir="5400000" algn="tl" rotWithShape="0">
                  <a:srgbClr val="000000">
                    <a:alpha val="65000"/>
                  </a:srgbClr>
                </a:outerShdw>
              </a:effectLst>
            </a:endParaRPr>
          </a:p>
        </p:txBody>
      </p:sp>
      <p:pic>
        <p:nvPicPr>
          <p:cNvPr id="16386" name="Picture 2" descr="VÃ½sledek obrÃ¡zku pro vÃ­no vektor"/>
          <p:cNvPicPr>
            <a:picLocks noChangeAspect="1" noChangeArrowheads="1"/>
          </p:cNvPicPr>
          <p:nvPr/>
        </p:nvPicPr>
        <p:blipFill>
          <a:blip r:embed="rId3" cstate="print">
            <a:clrChange>
              <a:clrFrom>
                <a:srgbClr val="FFFFFF"/>
              </a:clrFrom>
              <a:clrTo>
                <a:srgbClr val="FFFFFF">
                  <a:alpha val="0"/>
                </a:srgbClr>
              </a:clrTo>
            </a:clrChange>
          </a:blip>
          <a:srcRect r="55552"/>
          <a:stretch>
            <a:fillRect/>
          </a:stretch>
        </p:blipFill>
        <p:spPr bwMode="auto">
          <a:xfrm rot="13043107">
            <a:off x="6887305" y="486307"/>
            <a:ext cx="1850181" cy="3271496"/>
          </a:xfrm>
          <a:prstGeom prst="rect">
            <a:avLst/>
          </a:prstGeom>
          <a:noFill/>
        </p:spPr>
      </p:pic>
      <p:pic>
        <p:nvPicPr>
          <p:cNvPr id="16388" name="Picture 4" descr="VÃ½sledek obrÃ¡zku pro lahev vÃ­na vekto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rot="8558837">
            <a:off x="3718147" y="486914"/>
            <a:ext cx="3278169" cy="3278170"/>
          </a:xfrm>
          <a:prstGeom prst="rect">
            <a:avLst/>
          </a:prstGeom>
          <a:noFill/>
        </p:spPr>
      </p:pic>
      <p:pic>
        <p:nvPicPr>
          <p:cNvPr id="16390" name="Picture 6" descr="VÃ½sledek obrÃ¡zku pro sklenice vÃ­na"/>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644008" y="3429000"/>
            <a:ext cx="3789039" cy="3789040"/>
          </a:xfrm>
          <a:prstGeom prst="rect">
            <a:avLst/>
          </a:prstGeom>
          <a:noFill/>
        </p:spPr>
      </p:pic>
      <p:pic>
        <p:nvPicPr>
          <p:cNvPr id="9" name="Picture 4" descr="VÃ½sledek obrÃ¡zku pro lahev vÃ­na vektor"/>
          <p:cNvPicPr>
            <a:picLocks noChangeAspect="1" noChangeArrowheads="1"/>
          </p:cNvPicPr>
          <p:nvPr/>
        </p:nvPicPr>
        <p:blipFill>
          <a:blip r:embed="rId4" cstate="print">
            <a:clrChange>
              <a:clrFrom>
                <a:srgbClr val="FFFFFF"/>
              </a:clrFrom>
              <a:clrTo>
                <a:srgbClr val="FFFFFF">
                  <a:alpha val="0"/>
                </a:srgbClr>
              </a:clrTo>
            </a:clrChange>
            <a:duotone>
              <a:schemeClr val="accent3">
                <a:shade val="45000"/>
                <a:satMod val="135000"/>
              </a:schemeClr>
              <a:prstClr val="white"/>
            </a:duotone>
          </a:blip>
          <a:srcRect/>
          <a:stretch>
            <a:fillRect/>
          </a:stretch>
        </p:blipFill>
        <p:spPr bwMode="auto">
          <a:xfrm rot="10800000">
            <a:off x="4860032" y="476672"/>
            <a:ext cx="3278169" cy="3278170"/>
          </a:xfrm>
          <a:prstGeom prst="rect">
            <a:avLst/>
          </a:prstGeom>
          <a:noFill/>
        </p:spPr>
      </p:pic>
      <p:pic>
        <p:nvPicPr>
          <p:cNvPr id="16394" name="Picture 10" descr="VÃ½sledek obrÃ¡zku pro sud na vÃ­no"/>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0" y="3325287"/>
            <a:ext cx="3960440" cy="3532713"/>
          </a:xfrm>
          <a:prstGeom prst="rect">
            <a:avLst/>
          </a:prstGeom>
          <a:noFill/>
        </p:spPr>
      </p:pic>
      <p:sp>
        <p:nvSpPr>
          <p:cNvPr id="8" name="Obdélník 7"/>
          <p:cNvSpPr/>
          <p:nvPr/>
        </p:nvSpPr>
        <p:spPr>
          <a:xfrm>
            <a:off x="0" y="2636912"/>
            <a:ext cx="8748464" cy="584775"/>
          </a:xfrm>
          <a:prstGeom prst="rect">
            <a:avLst/>
          </a:prstGeom>
        </p:spPr>
        <p:txBody>
          <a:bodyPr wrap="square">
            <a:spAutoFit/>
          </a:bodyPr>
          <a:lstStyle/>
          <a:p>
            <a:r>
              <a:rPr lang="cs-CZ" sz="3200" b="1" dirty="0" smtClean="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Míchají se různé </a:t>
            </a:r>
            <a:r>
              <a:rPr lang="cs-CZ" sz="3200" b="1" u="sng" dirty="0" smtClean="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DRUHY </a:t>
            </a:r>
            <a:r>
              <a:rPr lang="cs-CZ" sz="3200" b="1" dirty="0" smtClean="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vín!!!</a:t>
            </a:r>
            <a:endParaRPr lang="cs-CZ" sz="3200" dirty="0" smtClean="0"/>
          </a:p>
        </p:txBody>
      </p:sp>
    </p:spTree>
    <p:extLst>
      <p:ext uri="{BB962C8B-B14F-4D97-AF65-F5344CB8AC3E}">
        <p14:creationId xmlns:p14="http://schemas.microsoft.com/office/powerpoint/2010/main" val="367819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uvisejÃ­cÃ­ obrÃ¡zek"/>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39744" y="3140968"/>
            <a:ext cx="2304256" cy="2304256"/>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179512" y="332656"/>
            <a:ext cx="8748464" cy="3693319"/>
          </a:xfrm>
          <a:prstGeom prst="rect">
            <a:avLst/>
          </a:prstGeom>
        </p:spPr>
        <p:txBody>
          <a:bodyPr wrap="square">
            <a:spAutoFit/>
          </a:bodyPr>
          <a:lstStyle/>
          <a:p>
            <a:endParaRPr lang="cs-CZ" dirty="0" smtClean="0"/>
          </a:p>
          <a:p>
            <a:r>
              <a:rPr lang="cs-CZ" dirty="0" smtClean="0"/>
              <a:t> </a:t>
            </a:r>
            <a:r>
              <a:rPr lang="cs-CZ" sz="3600" b="1" dirty="0" smtClean="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Charakteristika vína:</a:t>
            </a:r>
          </a:p>
          <a:p>
            <a:endParaRPr lang="cs-CZ" sz="3600" b="1" dirty="0" smtClean="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endParaRPr>
          </a:p>
          <a:p>
            <a:endParaRPr lang="cs-CZ" sz="3600" b="1" dirty="0" smtClean="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endParaRPr>
          </a:p>
          <a:p>
            <a:pPr algn="ctr">
              <a:lnSpc>
                <a:spcPct val="150000"/>
              </a:lnSpc>
            </a:pPr>
            <a:r>
              <a:rPr lang="cs-CZ" sz="3600" b="1" u="sng" dirty="0" smtClean="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slabě alkoholické nápoje získané kvašením cukerných surovin </a:t>
            </a:r>
          </a:p>
        </p:txBody>
      </p:sp>
      <p:sp>
        <p:nvSpPr>
          <p:cNvPr id="3" name="Obdélník 2"/>
          <p:cNvSpPr/>
          <p:nvPr/>
        </p:nvSpPr>
        <p:spPr>
          <a:xfrm>
            <a:off x="143000" y="3933056"/>
            <a:ext cx="9001000" cy="2031325"/>
          </a:xfrm>
          <a:prstGeom prst="rect">
            <a:avLst/>
          </a:prstGeom>
        </p:spPr>
        <p:txBody>
          <a:bodyPr wrap="square">
            <a:spAutoFit/>
          </a:bodyPr>
          <a:lstStyle/>
          <a:p>
            <a:endParaRPr lang="cs-CZ" dirty="0" smtClean="0"/>
          </a:p>
          <a:p>
            <a:r>
              <a:rPr lang="cs-CZ" dirty="0" smtClean="0"/>
              <a:t> </a:t>
            </a:r>
            <a:r>
              <a:rPr lang="cs-CZ" sz="3600" b="1" dirty="0" smtClean="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Obsah alkoholu:</a:t>
            </a:r>
          </a:p>
          <a:p>
            <a:endParaRPr lang="cs-CZ" sz="3600" b="1" dirty="0" smtClean="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endParaRPr>
          </a:p>
          <a:p>
            <a:pPr algn="ctr"/>
            <a:r>
              <a:rPr lang="cs-CZ" sz="3600" b="1" dirty="0" smtClean="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10 až 16 % (20 %) alkoholu v 1 litru</a:t>
            </a:r>
          </a:p>
        </p:txBody>
      </p:sp>
      <p:pic>
        <p:nvPicPr>
          <p:cNvPr id="2052" name="Picture 4" descr="VÃ½sledek obrÃ¡zku pro hroznovÃ© vÃ­no"/>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759444">
            <a:off x="6803740" y="-143364"/>
            <a:ext cx="2376264" cy="237626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Ã½sledek obrÃ¡zku pro hroznovÃ© vÃ­no"/>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67944" y="-32962"/>
            <a:ext cx="3317329" cy="26953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3"/>
          <p:cNvPicPr/>
          <p:nvPr/>
        </p:nvPicPr>
        <p:blipFill>
          <a:blip r:embed="rId2" cstate="print"/>
          <a:srcRect/>
          <a:stretch>
            <a:fillRect/>
          </a:stretch>
        </p:blipFill>
        <p:spPr bwMode="auto">
          <a:xfrm>
            <a:off x="395536" y="134928"/>
            <a:ext cx="8064896" cy="6552728"/>
          </a:xfrm>
          <a:prstGeom prst="rect">
            <a:avLst/>
          </a:prstGeom>
          <a:noFill/>
          <a:ln w="9525">
            <a:solidFill>
              <a:srgbClr val="FFFF00"/>
            </a:solidFill>
            <a:miter lim="800000"/>
            <a:headEnd/>
            <a:tailEnd/>
          </a:ln>
        </p:spPr>
      </p:pic>
      <p:sp>
        <p:nvSpPr>
          <p:cNvPr id="3" name="Šipka doleva 2"/>
          <p:cNvSpPr/>
          <p:nvPr/>
        </p:nvSpPr>
        <p:spPr>
          <a:xfrm>
            <a:off x="1979712" y="1052736"/>
            <a:ext cx="1656184" cy="1008112"/>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cs-CZ" sz="2000" b="1" dirty="0" smtClean="0">
                <a:ln>
                  <a:solidFill>
                    <a:schemeClr val="bg1"/>
                  </a:solidFill>
                </a:ln>
                <a:solidFill>
                  <a:schemeClr val="bg1"/>
                </a:solidFill>
              </a:rPr>
              <a:t>RMUT</a:t>
            </a:r>
            <a:endParaRPr lang="cs-CZ" sz="2000" b="1" dirty="0">
              <a:ln>
                <a:solidFill>
                  <a:schemeClr val="bg1"/>
                </a:solidFill>
              </a:ln>
              <a:solidFill>
                <a:schemeClr val="bg1"/>
              </a:solidFill>
            </a:endParaRPr>
          </a:p>
        </p:txBody>
      </p:sp>
      <p:sp>
        <p:nvSpPr>
          <p:cNvPr id="4" name="Ovál 3"/>
          <p:cNvSpPr/>
          <p:nvPr/>
        </p:nvSpPr>
        <p:spPr>
          <a:xfrm>
            <a:off x="3319354" y="5837322"/>
            <a:ext cx="1152128" cy="1008112"/>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cs-CZ" sz="2800" b="1" dirty="0">
                <a:ln>
                  <a:solidFill>
                    <a:schemeClr val="bg1"/>
                  </a:solidFill>
                </a:ln>
                <a:solidFill>
                  <a:schemeClr val="bg1"/>
                </a:solidFill>
              </a:rPr>
              <a:t>CO</a:t>
            </a:r>
            <a:r>
              <a:rPr lang="cs-CZ" sz="2000" b="1" baseline="-25000" dirty="0">
                <a:ln>
                  <a:solidFill>
                    <a:schemeClr val="bg1"/>
                  </a:solidFill>
                </a:ln>
                <a:solidFill>
                  <a:schemeClr val="bg1"/>
                </a:solidFill>
              </a:rPr>
              <a:t>2</a:t>
            </a:r>
          </a:p>
        </p:txBody>
      </p:sp>
      <p:sp>
        <p:nvSpPr>
          <p:cNvPr id="5" name="Ovál 4"/>
          <p:cNvSpPr/>
          <p:nvPr/>
        </p:nvSpPr>
        <p:spPr>
          <a:xfrm>
            <a:off x="1619672" y="5837322"/>
            <a:ext cx="1944216" cy="1008112"/>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cs-CZ" sz="2000" b="1" dirty="0" smtClean="0">
                <a:ln>
                  <a:solidFill>
                    <a:schemeClr val="bg1"/>
                  </a:solidFill>
                </a:ln>
                <a:solidFill>
                  <a:schemeClr val="bg1"/>
                </a:solidFill>
              </a:rPr>
              <a:t>ALKOHOL</a:t>
            </a:r>
            <a:endParaRPr lang="cs-CZ" sz="2000" b="1" baseline="-25000" dirty="0">
              <a:ln>
                <a:solidFill>
                  <a:schemeClr val="bg1"/>
                </a:solidFill>
              </a:ln>
              <a:solidFill>
                <a:schemeClr val="bg1"/>
              </a:solidFill>
            </a:endParaRPr>
          </a:p>
        </p:txBody>
      </p:sp>
      <p:sp>
        <p:nvSpPr>
          <p:cNvPr id="6" name="Zaoblený obdélník 5"/>
          <p:cNvSpPr/>
          <p:nvPr/>
        </p:nvSpPr>
        <p:spPr>
          <a:xfrm>
            <a:off x="2483768" y="3433006"/>
            <a:ext cx="1944216" cy="593772"/>
          </a:xfrm>
          <a:prstGeom prst="round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sz="2000" b="1" dirty="0" smtClean="0">
                <a:solidFill>
                  <a:schemeClr val="tx1"/>
                </a:solidFill>
              </a:rPr>
              <a:t>STÁČENÍ DO SUDŮ </a:t>
            </a:r>
            <a:endParaRPr lang="cs-CZ" sz="2000" b="1" dirty="0">
              <a:solidFill>
                <a:schemeClr val="tx1"/>
              </a:solidFill>
            </a:endParaRPr>
          </a:p>
        </p:txBody>
      </p:sp>
      <p:sp>
        <p:nvSpPr>
          <p:cNvPr id="7" name="Šipka dolů 6"/>
          <p:cNvSpPr/>
          <p:nvPr/>
        </p:nvSpPr>
        <p:spPr>
          <a:xfrm>
            <a:off x="2987824" y="4293096"/>
            <a:ext cx="720080" cy="720080"/>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cs-CZ"/>
          </a:p>
        </p:txBody>
      </p:sp>
      <p:sp>
        <p:nvSpPr>
          <p:cNvPr id="8" name="Zaoblený obdélník 7"/>
          <p:cNvSpPr/>
          <p:nvPr/>
        </p:nvSpPr>
        <p:spPr>
          <a:xfrm>
            <a:off x="2483768" y="2852936"/>
            <a:ext cx="1944216" cy="593772"/>
          </a:xfrm>
          <a:prstGeom prst="roundRect">
            <a:avLst/>
          </a:prstGeom>
          <a:solidFill>
            <a:srgbClr val="FF000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sz="3200" b="1" dirty="0" smtClean="0">
                <a:solidFill>
                  <a:schemeClr val="bg1"/>
                </a:solidFill>
              </a:rPr>
              <a:t>SÍŘENÍ</a:t>
            </a:r>
            <a:endParaRPr lang="cs-CZ" sz="3200" b="1" dirty="0">
              <a:solidFill>
                <a:schemeClr val="bg1"/>
              </a:solidFill>
            </a:endParaRPr>
          </a:p>
        </p:txBody>
      </p:sp>
    </p:spTree>
    <p:extLst>
      <p:ext uri="{BB962C8B-B14F-4D97-AF65-F5344CB8AC3E}">
        <p14:creationId xmlns:p14="http://schemas.microsoft.com/office/powerpoint/2010/main" val="27986875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vál 1"/>
          <p:cNvSpPr/>
          <p:nvPr/>
        </p:nvSpPr>
        <p:spPr>
          <a:xfrm>
            <a:off x="251520" y="260648"/>
            <a:ext cx="7992888" cy="6984776"/>
          </a:xfrm>
          <a:prstGeom prst="roundRect">
            <a:avLst/>
          </a:prstGeom>
          <a:solidFill>
            <a:srgbClr val="002060"/>
          </a:solidFill>
          <a:effectLst>
            <a:outerShdw blurRad="50800" dist="38100" dir="5400000" algn="t" rotWithShape="0">
              <a:prstClr val="black">
                <a:alpha val="40000"/>
              </a:prstClr>
            </a:outerShdw>
          </a:effectLst>
          <a:scene3d>
            <a:camera prst="orthographicFront"/>
            <a:lightRig rig="soft" dir="tl">
              <a:rot lat="0" lon="0" rev="0"/>
            </a:lightRig>
          </a:scene3d>
          <a:sp3d>
            <a:bevelT prst="angle"/>
          </a:sp3d>
        </p:spPr>
        <p:style>
          <a:lnRef idx="1">
            <a:schemeClr val="accent5"/>
          </a:lnRef>
          <a:fillRef idx="2">
            <a:schemeClr val="accent5"/>
          </a:fillRef>
          <a:effectRef idx="1">
            <a:schemeClr val="accent5"/>
          </a:effectRef>
          <a:fontRef idx="minor">
            <a:schemeClr val="dk1"/>
          </a:fontRef>
        </p:style>
        <p:txBody>
          <a:bodyPr rtlCol="0" anchor="ctr">
            <a:sp3d contourW="25400" prstMaterial="matte">
              <a:bevelT w="25400" h="55880" prst="artDeco"/>
              <a:contourClr>
                <a:schemeClr val="accent2">
                  <a:tint val="20000"/>
                </a:schemeClr>
              </a:contourClr>
            </a:sp3d>
          </a:bodyPr>
          <a:lstStyle/>
          <a:p>
            <a:pPr algn="ctr"/>
            <a:r>
              <a:rPr lang="cs-CZ" sz="4800" b="1" spc="50" dirty="0" smtClean="0">
                <a:ln w="11430">
                  <a:solidFill>
                    <a:schemeClr val="bg1"/>
                  </a:solidFill>
                </a:ln>
                <a:solidFill>
                  <a:schemeClr val="bg1"/>
                </a:solidFill>
                <a:effectLst>
                  <a:outerShdw blurRad="76200" dist="50800" dir="5400000" algn="tl" rotWithShape="0">
                    <a:srgbClr val="000000">
                      <a:alpha val="65000"/>
                    </a:srgbClr>
                  </a:outerShdw>
                </a:effectLst>
              </a:rPr>
              <a:t>TECHNOLOGIE????</a:t>
            </a:r>
            <a:endParaRPr lang="cs-CZ" sz="4800" b="1" spc="50" dirty="0">
              <a:ln w="11430">
                <a:solidFill>
                  <a:schemeClr val="bg1"/>
                </a:solidFill>
              </a:ln>
              <a:solidFill>
                <a:schemeClr val="bg1"/>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834263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9512" y="1196752"/>
            <a:ext cx="8280920" cy="5693866"/>
          </a:xfrm>
          <a:prstGeom prst="rect">
            <a:avLst/>
          </a:prstGeom>
        </p:spPr>
        <p:txBody>
          <a:bodyPr wrap="square">
            <a:spAutoFit/>
          </a:bodyPr>
          <a:lstStyle/>
          <a:p>
            <a:pPr marL="444500" indent="-444500">
              <a:lnSpc>
                <a:spcPct val="150000"/>
              </a:lnSpc>
              <a:buFont typeface="Arial" pitchFamily="34" charset="0"/>
              <a:buChar char="•"/>
            </a:pPr>
            <a:r>
              <a:rPr lang="cs-CZ" sz="4000" b="1" dirty="0" smtClean="0"/>
              <a:t>doslazení moštu </a:t>
            </a:r>
          </a:p>
          <a:p>
            <a:pPr marL="444500" indent="-444500">
              <a:lnSpc>
                <a:spcPct val="150000"/>
              </a:lnSpc>
              <a:buFont typeface="Arial" pitchFamily="34" charset="0"/>
              <a:buChar char="•"/>
            </a:pPr>
            <a:r>
              <a:rPr lang="cs-CZ" sz="4000" b="1" dirty="0" smtClean="0"/>
              <a:t>přídavek kyseliny vinné </a:t>
            </a:r>
          </a:p>
          <a:p>
            <a:pPr marL="622300">
              <a:lnSpc>
                <a:spcPct val="150000"/>
              </a:lnSpc>
            </a:pPr>
            <a:r>
              <a:rPr lang="cs-CZ" sz="2800" b="1" dirty="0" smtClean="0"/>
              <a:t>(pro zvýšení rozpustnosti vinného kamene)</a:t>
            </a:r>
          </a:p>
          <a:p>
            <a:pPr marL="444500" indent="-444500">
              <a:lnSpc>
                <a:spcPct val="150000"/>
              </a:lnSpc>
              <a:buFont typeface="Arial" pitchFamily="34" charset="0"/>
              <a:buChar char="•"/>
            </a:pPr>
            <a:r>
              <a:rPr lang="cs-CZ" sz="4000" b="1" dirty="0" smtClean="0"/>
              <a:t>odkyselení moštu (CaCO3) </a:t>
            </a:r>
          </a:p>
          <a:p>
            <a:pPr marL="444500" indent="-444500">
              <a:lnSpc>
                <a:spcPct val="150000"/>
              </a:lnSpc>
              <a:buFont typeface="Arial" pitchFamily="34" charset="0"/>
              <a:buChar char="•"/>
            </a:pPr>
            <a:r>
              <a:rPr lang="cs-CZ" sz="4000" b="1" dirty="0" smtClean="0"/>
              <a:t>síření vín – </a:t>
            </a:r>
            <a:r>
              <a:rPr lang="cs-CZ" sz="2800" b="1" dirty="0" smtClean="0"/>
              <a:t>(konzervace, barva)</a:t>
            </a:r>
          </a:p>
          <a:p>
            <a:pPr marL="622300">
              <a:lnSpc>
                <a:spcPct val="150000"/>
              </a:lnSpc>
            </a:pPr>
            <a:r>
              <a:rPr lang="cs-CZ" sz="2800" b="1" dirty="0" smtClean="0"/>
              <a:t>Max. denní příjem: do 40 mg! </a:t>
            </a:r>
          </a:p>
          <a:p>
            <a:endParaRPr lang="cs-CZ" sz="4000" b="1" dirty="0" smtClean="0"/>
          </a:p>
        </p:txBody>
      </p:sp>
      <p:sp>
        <p:nvSpPr>
          <p:cNvPr id="3" name="Nadpis 1"/>
          <p:cNvSpPr txBox="1">
            <a:spLocks/>
          </p:cNvSpPr>
          <p:nvPr/>
        </p:nvSpPr>
        <p:spPr>
          <a:xfrm>
            <a:off x="323528" y="260648"/>
            <a:ext cx="8568952" cy="1296144"/>
          </a:xfrm>
          <a:prstGeom prst="rect">
            <a:avLst/>
          </a:prstGeom>
        </p:spPr>
        <p:txBody>
          <a:bodyPr>
            <a:norm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cs-CZ" sz="6000" b="1" dirty="0" smtClean="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POVOLENÉ ÚPRAVY VÍN</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3600" b="1" i="0" u="none" strike="noStrike" kern="1200" cap="none" spc="0" normalizeH="0" baseline="0" noProof="0" dirty="0" smtClean="0">
              <a:ln>
                <a:noFill/>
              </a:ln>
              <a:solidFill>
                <a:schemeClr val="tx1"/>
              </a:solidFill>
              <a:effectLst>
                <a:outerShdw blurRad="50800" dist="38100" algn="l" rotWithShape="0">
                  <a:prstClr val="black">
                    <a:alpha val="40000"/>
                  </a:prstClr>
                </a:outerShdw>
                <a:reflection blurRad="6350" stA="55000" endA="300" endPos="45500" dir="5400000" sy="-100000" algn="bl" rotWithShape="0"/>
              </a:effectLst>
              <a:uLnTx/>
              <a:uFillTx/>
              <a:latin typeface="+mj-lt"/>
              <a:ea typeface="+mj-ea"/>
              <a:cs typeface="+mj-cs"/>
            </a:endParaRPr>
          </a:p>
        </p:txBody>
      </p:sp>
      <p:pic>
        <p:nvPicPr>
          <p:cNvPr id="1026" name="Picture 2" descr="SouvisejÃ­cÃ­ obrÃ¡zek"/>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32240" y="1196752"/>
            <a:ext cx="1921733" cy="19217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Ã½sledek obrÃ¡zku pro kyselina vinnÃ¡"/>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23899" y="3284984"/>
            <a:ext cx="2538413" cy="381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Ã½sledek obrÃ¡zku pro kyselina sorbovÃ¡"/>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213800">
            <a:off x="5798863" y="3181070"/>
            <a:ext cx="2154091" cy="2739068"/>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179512" y="188640"/>
            <a:ext cx="8676456" cy="4431983"/>
          </a:xfrm>
          <a:prstGeom prst="rect">
            <a:avLst/>
          </a:prstGeom>
        </p:spPr>
        <p:txBody>
          <a:bodyPr wrap="square">
            <a:spAutoFit/>
          </a:bodyPr>
          <a:lstStyle/>
          <a:p>
            <a:pPr marL="444500" indent="-444500">
              <a:lnSpc>
                <a:spcPct val="150000"/>
              </a:lnSpc>
              <a:buFont typeface="Arial" pitchFamily="34" charset="0"/>
              <a:buChar char="•"/>
            </a:pPr>
            <a:r>
              <a:rPr lang="cs-CZ" sz="4000" b="1" dirty="0" smtClean="0"/>
              <a:t>konzervace kyselinou </a:t>
            </a:r>
            <a:r>
              <a:rPr lang="cs-CZ" sz="4000" b="1" dirty="0" err="1" smtClean="0"/>
              <a:t>sorbovou</a:t>
            </a:r>
            <a:r>
              <a:rPr lang="cs-CZ" sz="4000" b="1" dirty="0" smtClean="0"/>
              <a:t> </a:t>
            </a:r>
          </a:p>
          <a:p>
            <a:pPr marL="444500" indent="-444500">
              <a:lnSpc>
                <a:spcPct val="150000"/>
              </a:lnSpc>
            </a:pPr>
            <a:r>
              <a:rPr lang="cs-CZ" sz="4000" b="1" dirty="0" smtClean="0"/>
              <a:t>	</a:t>
            </a:r>
            <a:r>
              <a:rPr lang="cs-CZ" sz="2800" b="1" dirty="0" smtClean="0"/>
              <a:t>(před lahvováním)</a:t>
            </a:r>
          </a:p>
          <a:p>
            <a:pPr marL="444500" indent="-444500">
              <a:lnSpc>
                <a:spcPct val="150000"/>
              </a:lnSpc>
              <a:buFont typeface="Arial" pitchFamily="34" charset="0"/>
              <a:buChar char="•"/>
            </a:pPr>
            <a:r>
              <a:rPr lang="cs-CZ" sz="4000" b="1" dirty="0" smtClean="0"/>
              <a:t>vymražení a bakteriální filtrace </a:t>
            </a:r>
            <a:r>
              <a:rPr lang="cs-CZ" sz="2800" b="1" dirty="0" smtClean="0"/>
              <a:t>(stabilizace vína)</a:t>
            </a:r>
          </a:p>
          <a:p>
            <a:pPr marL="444500" indent="-444500">
              <a:lnSpc>
                <a:spcPct val="150000"/>
              </a:lnSpc>
              <a:buFont typeface="Arial" pitchFamily="34" charset="0"/>
              <a:buChar char="•"/>
            </a:pPr>
            <a:r>
              <a:rPr lang="cs-CZ" sz="4000" b="1" dirty="0" smtClean="0"/>
              <a:t>pasterizace</a:t>
            </a:r>
          </a:p>
        </p:txBody>
      </p:sp>
      <p:sp>
        <p:nvSpPr>
          <p:cNvPr id="26626" name="AutoShape 2" descr="VÃ½sledek obrÃ¡zku pro vymraÅ¾ovÃ¡nÃ­ vÃ­n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26628" name="AutoShape 4" descr="VÃ½sledek obrÃ¡zku pro vymraÅ¾ovÃ¡nÃ­ vÃ­n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26630" name="AutoShape 6" descr="VÃ½sledek obrÃ¡zku pro vymraÅ¾ovÃ¡nÃ­ vÃ­n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26632" name="Picture 8" descr="SouvisejÃ­cÃ­ obrÃ¡zek"/>
          <p:cNvPicPr>
            <a:picLocks noChangeAspect="1" noChangeArrowheads="1"/>
          </p:cNvPicPr>
          <p:nvPr/>
        </p:nvPicPr>
        <p:blipFill>
          <a:blip r:embed="rId3" cstate="print"/>
          <a:srcRect/>
          <a:stretch>
            <a:fillRect/>
          </a:stretch>
        </p:blipFill>
        <p:spPr bwMode="auto">
          <a:xfrm>
            <a:off x="2555776" y="4365104"/>
            <a:ext cx="2406979" cy="227687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971600" y="260648"/>
            <a:ext cx="6562759" cy="2862322"/>
          </a:xfrm>
          <a:prstGeom prst="rect">
            <a:avLst/>
          </a:prstGeom>
        </p:spPr>
        <p:txBody>
          <a:bodyPr wrap="none">
            <a:spAutoFit/>
          </a:bodyPr>
          <a:lstStyle/>
          <a:p>
            <a:pPr algn="ctr"/>
            <a:r>
              <a:rPr lang="cs-CZ" sz="6000" b="1" dirty="0" smtClean="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NEDOSTATKY, VADY </a:t>
            </a:r>
          </a:p>
          <a:p>
            <a:pPr algn="ctr"/>
            <a:r>
              <a:rPr lang="cs-CZ" sz="6000" b="1" dirty="0" smtClean="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A</a:t>
            </a:r>
          </a:p>
          <a:p>
            <a:pPr algn="ctr"/>
            <a:r>
              <a:rPr lang="cs-CZ" sz="6000" b="1" dirty="0" smtClean="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 NEMOCI VÍNA </a:t>
            </a:r>
          </a:p>
        </p:txBody>
      </p:sp>
      <p:sp>
        <p:nvSpPr>
          <p:cNvPr id="5" name="Kruhová šipka 4"/>
          <p:cNvSpPr/>
          <p:nvPr/>
        </p:nvSpPr>
        <p:spPr>
          <a:xfrm rot="4260157" flipV="1">
            <a:off x="1050953" y="2416414"/>
            <a:ext cx="2304256" cy="3030033"/>
          </a:xfrm>
          <a:prstGeom prst="circularArrow">
            <a:avLst>
              <a:gd name="adj1" fmla="val 25000"/>
              <a:gd name="adj2" fmla="val 848583"/>
              <a:gd name="adj3" fmla="val 20456870"/>
              <a:gd name="adj4" fmla="val 13121700"/>
              <a:gd name="adj5" fmla="val 125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a:solidFill>
                <a:schemeClr val="tx1"/>
              </a:solidFill>
            </a:endParaRPr>
          </a:p>
        </p:txBody>
      </p:sp>
      <p:sp>
        <p:nvSpPr>
          <p:cNvPr id="6" name="Ovál 1">
            <a:hlinkClick r:id="rId2" action="ppaction://hlinksldjump"/>
          </p:cNvPr>
          <p:cNvSpPr/>
          <p:nvPr/>
        </p:nvSpPr>
        <p:spPr>
          <a:xfrm>
            <a:off x="3203848" y="3717032"/>
            <a:ext cx="5040560" cy="2448272"/>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800" b="1" spc="50" dirty="0" smtClean="0">
                <a:ln w="11430"/>
                <a:gradFill>
                  <a:gsLst>
                    <a:gs pos="25000">
                      <a:schemeClr val="accent2">
                        <a:satMod val="155000"/>
                      </a:schemeClr>
                    </a:gs>
                    <a:gs pos="100000">
                      <a:schemeClr val="accent2">
                        <a:shade val="45000"/>
                        <a:satMod val="165000"/>
                      </a:schemeClr>
                    </a:gs>
                  </a:gsLst>
                  <a:lin ang="5400000"/>
                </a:gradFill>
              </a:rPr>
              <a:t>Lze odhalit </a:t>
            </a:r>
            <a:r>
              <a:rPr lang="cs-CZ" sz="4800" b="1" u="sng"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DEGUSTACÍ</a:t>
            </a:r>
            <a:r>
              <a:rPr lang="cs-CZ"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endParaRPr lang="cs-CZ"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87624" y="476672"/>
            <a:ext cx="6167202" cy="1015663"/>
          </a:xfrm>
          <a:prstGeom prst="rect">
            <a:avLst/>
          </a:prstGeom>
        </p:spPr>
        <p:txBody>
          <a:bodyPr wrap="none">
            <a:spAutoFit/>
          </a:bodyPr>
          <a:lstStyle/>
          <a:p>
            <a:pPr algn="ctr"/>
            <a:r>
              <a:rPr lang="cs-CZ" sz="6000" b="1" dirty="0" smtClean="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NEDOSTATKY VÍNA</a:t>
            </a:r>
          </a:p>
        </p:txBody>
      </p:sp>
      <p:sp>
        <p:nvSpPr>
          <p:cNvPr id="3" name="Obdélník 2"/>
          <p:cNvSpPr/>
          <p:nvPr/>
        </p:nvSpPr>
        <p:spPr>
          <a:xfrm>
            <a:off x="-828600" y="1844824"/>
            <a:ext cx="11089232" cy="4062651"/>
          </a:xfrm>
          <a:prstGeom prst="rect">
            <a:avLst/>
          </a:prstGeom>
        </p:spPr>
        <p:txBody>
          <a:bodyPr wrap="square">
            <a:spAutoFit/>
          </a:bodyPr>
          <a:lstStyle/>
          <a:p>
            <a:pPr algn="ctr">
              <a:lnSpc>
                <a:spcPct val="150000"/>
              </a:lnSpc>
            </a:pPr>
            <a:r>
              <a:rPr lang="cs-CZ" sz="3600" b="1" dirty="0" smtClean="0"/>
              <a:t>důsledek špatných klimatických </a:t>
            </a:r>
          </a:p>
          <a:p>
            <a:pPr algn="ctr">
              <a:lnSpc>
                <a:spcPct val="150000"/>
              </a:lnSpc>
            </a:pPr>
            <a:r>
              <a:rPr lang="cs-CZ" sz="3600" b="1" dirty="0" smtClean="0"/>
              <a:t>podmínek v roce pěstování hroznů</a:t>
            </a:r>
          </a:p>
          <a:p>
            <a:pPr algn="ctr">
              <a:lnSpc>
                <a:spcPct val="150000"/>
              </a:lnSpc>
            </a:pPr>
            <a:r>
              <a:rPr lang="cs-CZ" sz="3600" b="1" dirty="0" smtClean="0"/>
              <a:t> </a:t>
            </a:r>
            <a:r>
              <a:rPr lang="cs-CZ" sz="2800" b="1" dirty="0" smtClean="0"/>
              <a:t>(nízký obsah kyselin, cukru, buketních látek a barviva)</a:t>
            </a:r>
          </a:p>
          <a:p>
            <a:pPr algn="ctr">
              <a:lnSpc>
                <a:spcPct val="150000"/>
              </a:lnSpc>
            </a:pPr>
            <a:endParaRPr lang="cs-CZ" sz="2800" b="1" dirty="0" smtClean="0"/>
          </a:p>
          <a:p>
            <a:pPr algn="ctr">
              <a:lnSpc>
                <a:spcPct val="150000"/>
              </a:lnSpc>
            </a:pPr>
            <a:r>
              <a:rPr lang="cs-CZ" sz="3600" b="1" dirty="0" smtClean="0"/>
              <a:t>Odstraňují se </a:t>
            </a:r>
            <a:r>
              <a:rPr lang="cs-CZ" sz="3600" b="1" u="sng" dirty="0" smtClean="0">
                <a:effectLst>
                  <a:outerShdw blurRad="38100" dist="38100" dir="2700000" algn="tl">
                    <a:srgbClr val="000000">
                      <a:alpha val="43137"/>
                    </a:srgbClr>
                  </a:outerShdw>
                </a:effectLst>
              </a:rPr>
              <a:t>povolenými úpravami</a:t>
            </a:r>
            <a:r>
              <a:rPr lang="cs-CZ" sz="3600" b="1" dirty="0" smtClean="0"/>
              <a:t>! </a:t>
            </a:r>
          </a:p>
        </p:txBody>
      </p:sp>
      <p:pic>
        <p:nvPicPr>
          <p:cNvPr id="3074" name="Picture 2" descr="SouvisejÃ­cÃ­ obrÃ¡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01848"/>
            <a:ext cx="2009775" cy="18859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ouvisejÃ­cÃ­ obrÃ¡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5851466">
            <a:off x="7417729" y="5291318"/>
            <a:ext cx="1610884" cy="15116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ouvisejÃ­cÃ­ obrÃ¡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02" y="4836648"/>
            <a:ext cx="2009775" cy="18859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ouvisejÃ­cÃ­ obrÃ¡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8916537">
            <a:off x="7117224" y="262745"/>
            <a:ext cx="2009775" cy="18859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384071" y="260648"/>
            <a:ext cx="3737818" cy="1015663"/>
          </a:xfrm>
          <a:prstGeom prst="rect">
            <a:avLst/>
          </a:prstGeom>
        </p:spPr>
        <p:txBody>
          <a:bodyPr wrap="none">
            <a:spAutoFit/>
          </a:bodyPr>
          <a:lstStyle/>
          <a:p>
            <a:pPr algn="ctr"/>
            <a:r>
              <a:rPr lang="cs-CZ" sz="6000" b="1" dirty="0" smtClean="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VADY VÍNA</a:t>
            </a:r>
          </a:p>
        </p:txBody>
      </p:sp>
      <p:sp>
        <p:nvSpPr>
          <p:cNvPr id="4" name="Obdélník 3"/>
          <p:cNvSpPr/>
          <p:nvPr/>
        </p:nvSpPr>
        <p:spPr>
          <a:xfrm>
            <a:off x="-324544" y="2129610"/>
            <a:ext cx="9468544" cy="1493358"/>
          </a:xfrm>
          <a:prstGeom prst="rect">
            <a:avLst/>
          </a:prstGeom>
        </p:spPr>
        <p:txBody>
          <a:bodyPr wrap="square">
            <a:spAutoFit/>
          </a:bodyPr>
          <a:lstStyle/>
          <a:p>
            <a:pPr algn="ctr">
              <a:lnSpc>
                <a:spcPct val="150000"/>
              </a:lnSpc>
            </a:pPr>
            <a:r>
              <a:rPr lang="cs-CZ" sz="3200" b="1" dirty="0"/>
              <a:t>vznikají nedodržením technologie </a:t>
            </a:r>
            <a:endParaRPr lang="cs-CZ" sz="3200" b="1" dirty="0" smtClean="0"/>
          </a:p>
          <a:p>
            <a:pPr algn="ctr">
              <a:lnSpc>
                <a:spcPct val="150000"/>
              </a:lnSpc>
            </a:pPr>
            <a:r>
              <a:rPr lang="cs-CZ" sz="3200" b="1" dirty="0" smtClean="0"/>
              <a:t>a </a:t>
            </a:r>
            <a:r>
              <a:rPr lang="cs-CZ" sz="3200" b="1" dirty="0"/>
              <a:t>skladovacích podmínek</a:t>
            </a:r>
          </a:p>
        </p:txBody>
      </p:sp>
      <p:sp>
        <p:nvSpPr>
          <p:cNvPr id="5" name="Obdélník 4"/>
          <p:cNvSpPr/>
          <p:nvPr/>
        </p:nvSpPr>
        <p:spPr>
          <a:xfrm>
            <a:off x="971600" y="4437568"/>
            <a:ext cx="7230057" cy="837473"/>
          </a:xfrm>
          <a:prstGeom prst="rect">
            <a:avLst/>
          </a:prstGeom>
        </p:spPr>
        <p:txBody>
          <a:bodyPr wrap="none">
            <a:spAutoFit/>
          </a:bodyPr>
          <a:lstStyle/>
          <a:p>
            <a:pPr algn="ctr">
              <a:lnSpc>
                <a:spcPct val="150000"/>
              </a:lnSpc>
            </a:pPr>
            <a:r>
              <a:rPr lang="cs-CZ" sz="3600" b="1" dirty="0"/>
              <a:t>Odstraňují se </a:t>
            </a:r>
            <a:r>
              <a:rPr lang="cs-CZ" sz="3600" b="1" u="sng" dirty="0">
                <a:effectLst>
                  <a:outerShdw blurRad="38100" dist="38100" dir="2700000" algn="tl">
                    <a:srgbClr val="000000">
                      <a:alpha val="43137"/>
                    </a:srgbClr>
                  </a:outerShdw>
                </a:effectLst>
              </a:rPr>
              <a:t>povolenými úpravami! </a:t>
            </a:r>
          </a:p>
        </p:txBody>
      </p:sp>
      <p:pic>
        <p:nvPicPr>
          <p:cNvPr id="6" name="Picture 2" descr="SouvisejÃ­cÃ­ obrÃ¡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537911">
            <a:off x="192465" y="333335"/>
            <a:ext cx="2009775" cy="18859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ouvisejÃ­cÃ­ obrÃ¡zek"/>
          <p:cNvPicPr>
            <a:picLocks noChangeAspect="1" noChangeArrowheads="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478899" y="5381011"/>
            <a:ext cx="1878599" cy="12527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ouvisejÃ­cÃ­ obrÃ¡zek"/>
          <p:cNvPicPr>
            <a:picLocks noChangeAspect="1" noChangeArrowheads="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2678008" y="5381010"/>
            <a:ext cx="1878599" cy="12527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ouvisejÃ­cÃ­ obrÃ¡zek"/>
          <p:cNvPicPr>
            <a:picLocks noChangeAspect="1" noChangeArrowheads="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4586628" y="5381011"/>
            <a:ext cx="1878599" cy="12527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ouvisejÃ­cÃ­ obrÃ¡zek"/>
          <p:cNvPicPr>
            <a:picLocks noChangeAspect="1" noChangeArrowheads="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6876256" y="5348555"/>
            <a:ext cx="1878599" cy="12527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ouvisejÃ­cÃ­ obrÃ¡zek"/>
          <p:cNvPicPr>
            <a:picLocks noChangeAspect="1" noChangeArrowheads="1"/>
          </p:cNvPicPr>
          <p:nvPr/>
        </p:nvPicPr>
        <p:blipFill>
          <a:blip r:embed="rId4"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5819380" y="23520"/>
            <a:ext cx="3378971" cy="22533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4178" y="332656"/>
            <a:ext cx="12817424" cy="3139321"/>
          </a:xfrm>
          <a:prstGeom prst="rect">
            <a:avLst/>
          </a:prstGeom>
        </p:spPr>
        <p:txBody>
          <a:bodyPr wrap="square">
            <a:spAutoFit/>
          </a:bodyPr>
          <a:lstStyle/>
          <a:p>
            <a:pPr>
              <a:lnSpc>
                <a:spcPct val="150000"/>
              </a:lnSpc>
            </a:pPr>
            <a:r>
              <a:rPr lang="cs-CZ" sz="3600" b="1" dirty="0" smtClean="0">
                <a:effectLst>
                  <a:outerShdw blurRad="38100" dist="38100" dir="2700000" algn="tl">
                    <a:srgbClr val="000000">
                      <a:alpha val="43137"/>
                    </a:srgbClr>
                  </a:outerShdw>
                </a:effectLst>
              </a:rPr>
              <a:t>                                  </a:t>
            </a:r>
            <a:r>
              <a:rPr lang="cs-CZ" sz="3600" b="1" u="sng" dirty="0" smtClean="0">
                <a:effectLst>
                  <a:outerShdw blurRad="38100" dist="38100" dir="2700000" algn="tl">
                    <a:srgbClr val="000000">
                      <a:alpha val="43137"/>
                    </a:srgbClr>
                  </a:outerShdw>
                </a:effectLst>
              </a:rPr>
              <a:t> ZÁKAL</a:t>
            </a:r>
            <a:endParaRPr lang="cs-CZ" sz="3600" b="1" u="sng" dirty="0">
              <a:effectLst>
                <a:outerShdw blurRad="38100" dist="38100" dir="2700000" algn="tl">
                  <a:srgbClr val="000000">
                    <a:alpha val="43137"/>
                  </a:srgbClr>
                </a:outerShdw>
              </a:effectLst>
            </a:endParaRPr>
          </a:p>
          <a:p>
            <a:pPr>
              <a:lnSpc>
                <a:spcPct val="150000"/>
              </a:lnSpc>
            </a:pPr>
            <a:r>
              <a:rPr lang="cs-CZ" sz="3200" b="1" u="sng" dirty="0" smtClean="0"/>
              <a:t>chladový</a:t>
            </a:r>
            <a:r>
              <a:rPr lang="cs-CZ" sz="3200" b="1" dirty="0" smtClean="0"/>
              <a:t> </a:t>
            </a:r>
            <a:r>
              <a:rPr lang="cs-CZ" sz="3200" b="1" dirty="0"/>
              <a:t>- vysráží se vinný kámen </a:t>
            </a:r>
            <a:r>
              <a:rPr lang="cs-CZ" sz="3200" b="1" dirty="0" smtClean="0"/>
              <a:t> ( při T pod 5°) </a:t>
            </a:r>
          </a:p>
          <a:p>
            <a:pPr>
              <a:lnSpc>
                <a:spcPct val="150000"/>
              </a:lnSpc>
            </a:pPr>
            <a:r>
              <a:rPr lang="cs-CZ" sz="3200" b="1" u="sng" dirty="0" smtClean="0"/>
              <a:t>bílkovinný</a:t>
            </a:r>
            <a:r>
              <a:rPr lang="cs-CZ" sz="3200" b="1" dirty="0" smtClean="0"/>
              <a:t> </a:t>
            </a:r>
            <a:r>
              <a:rPr lang="cs-CZ" sz="3200" b="1" dirty="0"/>
              <a:t>- </a:t>
            </a:r>
            <a:r>
              <a:rPr lang="cs-CZ" sz="3200" b="1" dirty="0" smtClean="0"/>
              <a:t>nedostatečným čeření </a:t>
            </a:r>
            <a:r>
              <a:rPr lang="cs-CZ" sz="3200" b="1" dirty="0"/>
              <a:t>a </a:t>
            </a:r>
            <a:r>
              <a:rPr lang="cs-CZ" sz="3200" b="1" dirty="0" smtClean="0"/>
              <a:t>filtrace, </a:t>
            </a:r>
          </a:p>
          <a:p>
            <a:pPr>
              <a:lnSpc>
                <a:spcPct val="150000"/>
              </a:lnSpc>
            </a:pPr>
            <a:r>
              <a:rPr lang="cs-CZ" sz="3200" b="1" dirty="0"/>
              <a:t>	</a:t>
            </a:r>
            <a:r>
              <a:rPr lang="cs-CZ" sz="3200" b="1" dirty="0" smtClean="0"/>
              <a:t>	   způsobují </a:t>
            </a:r>
            <a:r>
              <a:rPr lang="cs-CZ" sz="3200" b="1" dirty="0"/>
              <a:t>hořknutí a hnilobné pachuti </a:t>
            </a:r>
          </a:p>
        </p:txBody>
      </p:sp>
      <p:sp>
        <p:nvSpPr>
          <p:cNvPr id="3" name="Obdélník 2"/>
          <p:cNvSpPr/>
          <p:nvPr/>
        </p:nvSpPr>
        <p:spPr>
          <a:xfrm>
            <a:off x="0" y="4077072"/>
            <a:ext cx="9144000" cy="2400657"/>
          </a:xfrm>
          <a:prstGeom prst="rect">
            <a:avLst/>
          </a:prstGeom>
        </p:spPr>
        <p:txBody>
          <a:bodyPr wrap="square">
            <a:spAutoFit/>
          </a:bodyPr>
          <a:lstStyle/>
          <a:p>
            <a:pPr algn="ctr">
              <a:lnSpc>
                <a:spcPct val="150000"/>
              </a:lnSpc>
            </a:pPr>
            <a:r>
              <a:rPr lang="cs-CZ" sz="3600" b="1" u="sng" dirty="0" smtClean="0">
                <a:effectLst>
                  <a:outerShdw blurRad="38100" dist="38100" dir="2700000" algn="tl">
                    <a:srgbClr val="000000">
                      <a:alpha val="43137"/>
                    </a:srgbClr>
                  </a:outerShdw>
                </a:effectLst>
              </a:rPr>
              <a:t>PACHUŤ PO PLÍSNI</a:t>
            </a:r>
            <a:endParaRPr lang="cs-CZ" sz="3200" b="1" dirty="0" smtClean="0"/>
          </a:p>
          <a:p>
            <a:pPr algn="ctr">
              <a:lnSpc>
                <a:spcPct val="150000"/>
              </a:lnSpc>
            </a:pPr>
            <a:r>
              <a:rPr lang="cs-CZ" sz="3200" b="1" dirty="0" smtClean="0"/>
              <a:t>vzniká </a:t>
            </a:r>
            <a:r>
              <a:rPr lang="cs-CZ" sz="3200" b="1" dirty="0"/>
              <a:t>v důsledku plesnivění </a:t>
            </a:r>
            <a:r>
              <a:rPr lang="cs-CZ" sz="3200" b="1" dirty="0" smtClean="0"/>
              <a:t> korkových </a:t>
            </a:r>
            <a:r>
              <a:rPr lang="cs-CZ" sz="3200" b="1" dirty="0"/>
              <a:t>zátek nebo vlivem </a:t>
            </a:r>
            <a:r>
              <a:rPr lang="cs-CZ" sz="3200" b="1" dirty="0" smtClean="0"/>
              <a:t> nedostatečné </a:t>
            </a:r>
            <a:r>
              <a:rPr lang="cs-CZ" sz="3200" b="1" dirty="0"/>
              <a:t>péče o čistotu nádob</a:t>
            </a:r>
          </a:p>
        </p:txBody>
      </p:sp>
      <p:pic>
        <p:nvPicPr>
          <p:cNvPr id="22530" name="Picture 2" descr="VÃ½sledek obrÃ¡zku pro korkovÃ¡ zÃ¡tka"/>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23528" y="2780928"/>
            <a:ext cx="2088232" cy="2100233"/>
          </a:xfrm>
          <a:prstGeom prst="rect">
            <a:avLst/>
          </a:prstGeom>
          <a:noFill/>
        </p:spPr>
      </p:pic>
    </p:spTree>
    <p:extLst>
      <p:ext uri="{BB962C8B-B14F-4D97-AF65-F5344CB8AC3E}">
        <p14:creationId xmlns:p14="http://schemas.microsoft.com/office/powerpoint/2010/main" val="27251647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64704" y="908720"/>
            <a:ext cx="9342784" cy="1338828"/>
          </a:xfrm>
          <a:prstGeom prst="rect">
            <a:avLst/>
          </a:prstGeom>
        </p:spPr>
        <p:txBody>
          <a:bodyPr wrap="square">
            <a:spAutoFit/>
          </a:bodyPr>
          <a:lstStyle/>
          <a:p>
            <a:pPr algn="r">
              <a:lnSpc>
                <a:spcPct val="150000"/>
              </a:lnSpc>
            </a:pPr>
            <a:r>
              <a:rPr lang="cs-CZ" sz="3600" b="1" u="sng" dirty="0">
                <a:effectLst>
                  <a:outerShdw blurRad="38100" dist="38100" dir="2700000" algn="tl">
                    <a:srgbClr val="000000">
                      <a:alpha val="43137"/>
                    </a:srgbClr>
                  </a:outerShdw>
                </a:effectLst>
              </a:rPr>
              <a:t>DRUHOTNÉ KVAŠENÍ </a:t>
            </a:r>
          </a:p>
          <a:p>
            <a:pPr algn="r">
              <a:lnSpc>
                <a:spcPct val="150000"/>
              </a:lnSpc>
            </a:pPr>
            <a:endParaRPr lang="cs-CZ" dirty="0"/>
          </a:p>
        </p:txBody>
      </p:sp>
      <p:sp>
        <p:nvSpPr>
          <p:cNvPr id="3" name="Obdélník 2"/>
          <p:cNvSpPr/>
          <p:nvPr/>
        </p:nvSpPr>
        <p:spPr>
          <a:xfrm>
            <a:off x="1547664" y="4437112"/>
            <a:ext cx="8784976" cy="923330"/>
          </a:xfrm>
          <a:prstGeom prst="rect">
            <a:avLst/>
          </a:prstGeom>
        </p:spPr>
        <p:txBody>
          <a:bodyPr wrap="square">
            <a:spAutoFit/>
          </a:bodyPr>
          <a:lstStyle/>
          <a:p>
            <a:r>
              <a:rPr lang="cs-CZ" sz="3600" b="1" u="sng" dirty="0" smtClean="0">
                <a:effectLst>
                  <a:outerShdw blurRad="38100" dist="38100" dir="2700000" algn="tl">
                    <a:srgbClr val="000000">
                      <a:alpha val="43137"/>
                    </a:srgbClr>
                  </a:outerShdw>
                </a:effectLst>
              </a:rPr>
              <a:t>OXIDÁZA</a:t>
            </a:r>
            <a:endParaRPr lang="cs-CZ" dirty="0" smtClean="0"/>
          </a:p>
          <a:p>
            <a:endParaRPr lang="cs-CZ" dirty="0"/>
          </a:p>
        </p:txBody>
      </p:sp>
      <p:pic>
        <p:nvPicPr>
          <p:cNvPr id="21506" name="Picture 2" descr="SouvisejÃ­cÃ­ obrÃ¡zek"/>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23528" y="332656"/>
            <a:ext cx="2732304" cy="3600400"/>
          </a:xfrm>
          <a:prstGeom prst="rect">
            <a:avLst/>
          </a:prstGeom>
          <a:noFill/>
        </p:spPr>
      </p:pic>
      <p:pic>
        <p:nvPicPr>
          <p:cNvPr id="21508" name="Picture 4" descr="VÃ½sledek obrÃ¡zku pro jablko vektor"/>
          <p:cNvPicPr>
            <a:picLocks noChangeAspect="1" noChangeArrowheads="1"/>
          </p:cNvPicPr>
          <p:nvPr/>
        </p:nvPicPr>
        <p:blipFill>
          <a:blip r:embed="rId3" cstate="print"/>
          <a:srcRect/>
          <a:stretch>
            <a:fillRect/>
          </a:stretch>
        </p:blipFill>
        <p:spPr bwMode="auto">
          <a:xfrm>
            <a:off x="4499992" y="3933056"/>
            <a:ext cx="1703133" cy="1944216"/>
          </a:xfrm>
          <a:prstGeom prst="rect">
            <a:avLst/>
          </a:prstGeom>
          <a:noFill/>
        </p:spPr>
      </p:pic>
      <p:pic>
        <p:nvPicPr>
          <p:cNvPr id="21510" name="Picture 6" descr="VÃ½sledek obrÃ¡zku pro lahev vÃ­na vekto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292080" y="2204864"/>
            <a:ext cx="4092353" cy="4092353"/>
          </a:xfrm>
          <a:prstGeom prst="rect">
            <a:avLst/>
          </a:prstGeom>
          <a:noFill/>
        </p:spPr>
      </p:pic>
      <p:sp>
        <p:nvSpPr>
          <p:cNvPr id="7" name="Obdélník 6"/>
          <p:cNvSpPr/>
          <p:nvPr/>
        </p:nvSpPr>
        <p:spPr>
          <a:xfrm>
            <a:off x="2123728" y="2132856"/>
            <a:ext cx="4824536" cy="1077218"/>
          </a:xfrm>
          <a:prstGeom prst="rect">
            <a:avLst/>
          </a:prstGeom>
        </p:spPr>
        <p:txBody>
          <a:bodyPr wrap="square">
            <a:spAutoFit/>
          </a:bodyPr>
          <a:lstStyle/>
          <a:p>
            <a:r>
              <a:rPr lang="cs-CZ" sz="3200" b="1" dirty="0" smtClean="0"/>
              <a:t>vyskytuje se u vín se zbytkovým obsahem cukru</a:t>
            </a:r>
            <a:endParaRPr lang="cs-CZ" sz="3200" b="1" dirty="0"/>
          </a:p>
        </p:txBody>
      </p:sp>
      <p:sp>
        <p:nvSpPr>
          <p:cNvPr id="8" name="Obdélník 7"/>
          <p:cNvSpPr/>
          <p:nvPr/>
        </p:nvSpPr>
        <p:spPr>
          <a:xfrm>
            <a:off x="467544" y="5445224"/>
            <a:ext cx="4824536" cy="584775"/>
          </a:xfrm>
          <a:prstGeom prst="rect">
            <a:avLst/>
          </a:prstGeom>
        </p:spPr>
        <p:txBody>
          <a:bodyPr wrap="square">
            <a:spAutoFit/>
          </a:bodyPr>
          <a:lstStyle/>
          <a:p>
            <a:r>
              <a:rPr lang="cs-CZ" sz="3200" b="1" dirty="0" smtClean="0"/>
              <a:t>Často nevratný proces !</a:t>
            </a:r>
            <a:endParaRPr lang="cs-CZ" sz="3200" b="1" dirty="0"/>
          </a:p>
        </p:txBody>
      </p:sp>
    </p:spTree>
    <p:extLst>
      <p:ext uri="{BB962C8B-B14F-4D97-AF65-F5344CB8AC3E}">
        <p14:creationId xmlns:p14="http://schemas.microsoft.com/office/powerpoint/2010/main" val="2952422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75656" y="476672"/>
            <a:ext cx="10153128" cy="837473"/>
          </a:xfrm>
          <a:prstGeom prst="rect">
            <a:avLst/>
          </a:prstGeom>
        </p:spPr>
        <p:txBody>
          <a:bodyPr wrap="square">
            <a:spAutoFit/>
          </a:bodyPr>
          <a:lstStyle/>
          <a:p>
            <a:pPr algn="ctr">
              <a:lnSpc>
                <a:spcPct val="150000"/>
              </a:lnSpc>
            </a:pPr>
            <a:r>
              <a:rPr lang="cs-CZ" sz="3600" b="1" u="sng" dirty="0" smtClean="0">
                <a:effectLst>
                  <a:outerShdw blurRad="38100" dist="38100" dir="2700000" algn="tl">
                    <a:srgbClr val="000000">
                      <a:alpha val="43137"/>
                    </a:srgbClr>
                  </a:outerShdw>
                </a:effectLst>
              </a:rPr>
              <a:t>ZMĚNY BARVY VÍNA</a:t>
            </a:r>
          </a:p>
        </p:txBody>
      </p:sp>
      <p:sp>
        <p:nvSpPr>
          <p:cNvPr id="3" name="Obdélník 2"/>
          <p:cNvSpPr/>
          <p:nvPr/>
        </p:nvSpPr>
        <p:spPr>
          <a:xfrm>
            <a:off x="-756592" y="4149080"/>
            <a:ext cx="9900592" cy="923330"/>
          </a:xfrm>
          <a:prstGeom prst="rect">
            <a:avLst/>
          </a:prstGeom>
        </p:spPr>
        <p:txBody>
          <a:bodyPr wrap="square">
            <a:spAutoFit/>
          </a:bodyPr>
          <a:lstStyle/>
          <a:p>
            <a:pPr algn="ctr"/>
            <a:r>
              <a:rPr lang="cs-CZ" sz="3600" b="1" u="sng" dirty="0" smtClean="0">
                <a:effectLst>
                  <a:outerShdw blurRad="38100" dist="38100" dir="2700000" algn="tl">
                    <a:srgbClr val="000000">
                      <a:alpha val="43137"/>
                    </a:srgbClr>
                  </a:outerShdw>
                </a:effectLst>
              </a:rPr>
              <a:t>PACHUTĚ VÍNA</a:t>
            </a:r>
          </a:p>
          <a:p>
            <a:r>
              <a:rPr lang="cs-CZ" dirty="0" smtClean="0"/>
              <a:t> </a:t>
            </a:r>
            <a:endParaRPr lang="cs-CZ" sz="3200" b="1" dirty="0"/>
          </a:p>
        </p:txBody>
      </p:sp>
      <p:pic>
        <p:nvPicPr>
          <p:cNvPr id="3074" name="Picture 2" descr="VÃ½sledek obrÃ¡zku pro divnÃ¡ barva vÃ­na"/>
          <p:cNvPicPr>
            <a:picLocks noChangeAspect="1" noChangeArrowheads="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9552" y="692696"/>
            <a:ext cx="2979593" cy="20591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482" name="Picture 2" descr="VÃ½sledek obrÃ¡zku pro vektor ochutnÃ¡vka vÃ­na"/>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508104" y="2852936"/>
            <a:ext cx="4005063" cy="4005064"/>
          </a:xfrm>
          <a:prstGeom prst="rect">
            <a:avLst/>
          </a:prstGeom>
          <a:noFill/>
        </p:spPr>
      </p:pic>
      <p:sp>
        <p:nvSpPr>
          <p:cNvPr id="6" name="Obdélník 5"/>
          <p:cNvSpPr/>
          <p:nvPr/>
        </p:nvSpPr>
        <p:spPr>
          <a:xfrm>
            <a:off x="3851920" y="1916832"/>
            <a:ext cx="4824536" cy="584775"/>
          </a:xfrm>
          <a:prstGeom prst="rect">
            <a:avLst/>
          </a:prstGeom>
        </p:spPr>
        <p:txBody>
          <a:bodyPr wrap="square">
            <a:spAutoFit/>
          </a:bodyPr>
          <a:lstStyle/>
          <a:p>
            <a:r>
              <a:rPr lang="cs-CZ" sz="3200" b="1" dirty="0" smtClean="0"/>
              <a:t>Vznikají reakcí tříslovin !</a:t>
            </a:r>
            <a:endParaRPr lang="cs-CZ" sz="3200" b="1" dirty="0"/>
          </a:p>
        </p:txBody>
      </p:sp>
      <p:sp>
        <p:nvSpPr>
          <p:cNvPr id="8" name="Obdélník 7"/>
          <p:cNvSpPr/>
          <p:nvPr/>
        </p:nvSpPr>
        <p:spPr>
          <a:xfrm>
            <a:off x="395536" y="5229200"/>
            <a:ext cx="5832648" cy="1077218"/>
          </a:xfrm>
          <a:prstGeom prst="rect">
            <a:avLst/>
          </a:prstGeom>
        </p:spPr>
        <p:txBody>
          <a:bodyPr wrap="square">
            <a:spAutoFit/>
          </a:bodyPr>
          <a:lstStyle/>
          <a:p>
            <a:r>
              <a:rPr lang="cs-CZ" sz="3200" b="1" dirty="0" smtClean="0"/>
              <a:t>Způsobeny přechodem různých nežádoucích chutí a vůní do vín !</a:t>
            </a:r>
          </a:p>
        </p:txBody>
      </p:sp>
    </p:spTree>
    <p:extLst>
      <p:ext uri="{BB962C8B-B14F-4D97-AF65-F5344CB8AC3E}">
        <p14:creationId xmlns:p14="http://schemas.microsoft.com/office/powerpoint/2010/main" val="3080023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95536" y="260648"/>
            <a:ext cx="8103972" cy="923330"/>
          </a:xfrm>
          <a:prstGeom prst="rect">
            <a:avLst/>
          </a:prstGeom>
          <a:noFill/>
        </p:spPr>
        <p:txBody>
          <a:bodyPr wrap="square" lIns="91440" tIns="45720" rIns="91440" bIns="45720">
            <a:spAutoFit/>
          </a:bodyPr>
          <a:lstStyle/>
          <a:p>
            <a:pPr algn="ctr"/>
            <a:r>
              <a:rPr lang="cs-CZ"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Druhy vína:</a:t>
            </a:r>
          </a:p>
        </p:txBody>
      </p:sp>
      <p:pic>
        <p:nvPicPr>
          <p:cNvPr id="4098" name="Picture 2" descr="Výsledek obrázku pro hroznové víno"/>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1412776"/>
            <a:ext cx="3312368" cy="2691300"/>
          </a:xfrm>
          <a:prstGeom prst="rect">
            <a:avLst/>
          </a:prstGeom>
          <a:noFill/>
        </p:spPr>
      </p:pic>
      <p:pic>
        <p:nvPicPr>
          <p:cNvPr id="4100" name="Picture 4" descr="Výsledek obrázku pro ovoce"/>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508104" y="1628800"/>
            <a:ext cx="3762375" cy="2895601"/>
          </a:xfrm>
          <a:prstGeom prst="rect">
            <a:avLst/>
          </a:prstGeom>
          <a:noFill/>
        </p:spPr>
      </p:pic>
      <p:pic>
        <p:nvPicPr>
          <p:cNvPr id="4102" name="Picture 6" descr="Výsledek obrázku pro slad"/>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83568" y="4221088"/>
            <a:ext cx="2232248" cy="2232248"/>
          </a:xfrm>
          <a:prstGeom prst="rect">
            <a:avLst/>
          </a:prstGeom>
          <a:noFill/>
        </p:spPr>
      </p:pic>
      <p:pic>
        <p:nvPicPr>
          <p:cNvPr id="4104" name="Picture 8" descr="Související obrázek"/>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851920" y="3645024"/>
            <a:ext cx="3096344" cy="3096344"/>
          </a:xfrm>
          <a:prstGeom prst="rect">
            <a:avLst/>
          </a:prstGeom>
          <a:noFill/>
        </p:spPr>
      </p:pic>
      <p:sp>
        <p:nvSpPr>
          <p:cNvPr id="7" name="Nadpis 1"/>
          <p:cNvSpPr txBox="1">
            <a:spLocks/>
          </p:cNvSpPr>
          <p:nvPr/>
        </p:nvSpPr>
        <p:spPr>
          <a:xfrm>
            <a:off x="2051720" y="2204864"/>
            <a:ext cx="4460032" cy="792088"/>
          </a:xfrm>
          <a:prstGeom prst="rect">
            <a:avLst/>
          </a:prstGeom>
        </p:spPr>
        <p:txBody>
          <a:bodyPr>
            <a:norm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cs-CZ" sz="3600" b="1" dirty="0" smtClean="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HROZNOVÉ VÍNO</a:t>
            </a:r>
            <a:endParaRPr kumimoji="0" lang="cs-CZ" sz="3600" b="1" i="0" u="none" strike="noStrike" kern="1200" cap="none" spc="0" normalizeH="0" baseline="0" noProof="0" dirty="0" smtClean="0">
              <a:ln>
                <a:noFill/>
              </a:ln>
              <a:solidFill>
                <a:schemeClr val="tx1"/>
              </a:solidFill>
              <a:effectLst>
                <a:outerShdw blurRad="50800" dist="38100" algn="l" rotWithShape="0">
                  <a:prstClr val="black">
                    <a:alpha val="40000"/>
                  </a:prstClr>
                </a:outerShdw>
                <a:reflection blurRad="6350" stA="55000" endA="300" endPos="45500" dir="5400000" sy="-100000" algn="bl" rotWithShape="0"/>
              </a:effectLst>
              <a:uLnTx/>
              <a:uFillTx/>
              <a:latin typeface="+mj-lt"/>
              <a:ea typeface="+mj-ea"/>
              <a:cs typeface="+mj-cs"/>
            </a:endParaRPr>
          </a:p>
        </p:txBody>
      </p:sp>
      <p:sp>
        <p:nvSpPr>
          <p:cNvPr id="8" name="Nadpis 1"/>
          <p:cNvSpPr txBox="1">
            <a:spLocks/>
          </p:cNvSpPr>
          <p:nvPr/>
        </p:nvSpPr>
        <p:spPr>
          <a:xfrm>
            <a:off x="5292080" y="4077072"/>
            <a:ext cx="3851920" cy="792088"/>
          </a:xfrm>
          <a:prstGeom prst="rect">
            <a:avLst/>
          </a:prstGeom>
        </p:spPr>
        <p:txBody>
          <a:bodyPr>
            <a:norm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cs-CZ" sz="3600" b="1" dirty="0" smtClean="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OVOCNÉ VÍNO</a:t>
            </a:r>
            <a:endParaRPr kumimoji="0" lang="cs-CZ" sz="3600" b="1" i="0" u="none" strike="noStrike" kern="1200" cap="none" spc="0" normalizeH="0" baseline="0" noProof="0" dirty="0" smtClean="0">
              <a:ln>
                <a:noFill/>
              </a:ln>
              <a:solidFill>
                <a:schemeClr val="tx1"/>
              </a:solidFill>
              <a:effectLst>
                <a:outerShdw blurRad="50800" dist="38100" algn="l" rotWithShape="0">
                  <a:prstClr val="black">
                    <a:alpha val="40000"/>
                  </a:prstClr>
                </a:outerShdw>
                <a:reflection blurRad="6350" stA="55000" endA="300" endPos="45500" dir="5400000" sy="-100000" algn="bl" rotWithShape="0"/>
              </a:effectLst>
              <a:uLnTx/>
              <a:uFillTx/>
              <a:latin typeface="+mj-lt"/>
              <a:ea typeface="+mj-ea"/>
              <a:cs typeface="+mj-cs"/>
            </a:endParaRPr>
          </a:p>
        </p:txBody>
      </p:sp>
      <p:sp>
        <p:nvSpPr>
          <p:cNvPr id="9" name="Nadpis 1"/>
          <p:cNvSpPr txBox="1">
            <a:spLocks/>
          </p:cNvSpPr>
          <p:nvPr/>
        </p:nvSpPr>
        <p:spPr>
          <a:xfrm>
            <a:off x="755576" y="4437112"/>
            <a:ext cx="4460032" cy="792088"/>
          </a:xfrm>
          <a:prstGeom prst="rect">
            <a:avLst/>
          </a:prstGeom>
        </p:spPr>
        <p:txBody>
          <a:bodyPr>
            <a:norm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cs-CZ" sz="3600" b="1" dirty="0" smtClean="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SLADOVÉ VÍNO</a:t>
            </a:r>
            <a:endParaRPr kumimoji="0" lang="cs-CZ" sz="3600" b="1" i="0" u="none" strike="noStrike" kern="1200" cap="none" spc="0" normalizeH="0" baseline="0" noProof="0" dirty="0" smtClean="0">
              <a:ln>
                <a:noFill/>
              </a:ln>
              <a:solidFill>
                <a:schemeClr val="tx1"/>
              </a:solidFill>
              <a:effectLst>
                <a:outerShdw blurRad="50800" dist="38100" algn="l" rotWithShape="0">
                  <a:prstClr val="black">
                    <a:alpha val="40000"/>
                  </a:prstClr>
                </a:outerShdw>
                <a:reflection blurRad="6350" stA="55000" endA="300" endPos="45500" dir="5400000" sy="-100000" algn="bl" rotWithShape="0"/>
              </a:effectLst>
              <a:uLnTx/>
              <a:uFillTx/>
              <a:latin typeface="+mj-lt"/>
              <a:ea typeface="+mj-ea"/>
              <a:cs typeface="+mj-cs"/>
            </a:endParaRPr>
          </a:p>
        </p:txBody>
      </p:sp>
      <p:sp>
        <p:nvSpPr>
          <p:cNvPr id="10" name="Nadpis 1"/>
          <p:cNvSpPr txBox="1">
            <a:spLocks/>
          </p:cNvSpPr>
          <p:nvPr/>
        </p:nvSpPr>
        <p:spPr>
          <a:xfrm>
            <a:off x="5436096" y="5733256"/>
            <a:ext cx="3019872" cy="792088"/>
          </a:xfrm>
          <a:prstGeom prst="rect">
            <a:avLst/>
          </a:prstGeom>
        </p:spPr>
        <p:txBody>
          <a:bodyPr>
            <a:norm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cs-CZ" sz="3600" b="1" dirty="0" smtClean="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MEDOVINA</a:t>
            </a:r>
            <a:endParaRPr kumimoji="0" lang="cs-CZ" sz="3600" b="1" i="0" u="none" strike="noStrike" kern="1200" cap="none" spc="0" normalizeH="0" baseline="0" noProof="0" dirty="0" smtClean="0">
              <a:ln>
                <a:noFill/>
              </a:ln>
              <a:solidFill>
                <a:schemeClr val="tx1"/>
              </a:solidFill>
              <a:effectLst>
                <a:outerShdw blurRad="50800" dist="38100" algn="l" rotWithShape="0">
                  <a:prstClr val="black">
                    <a:alpha val="40000"/>
                  </a:prstClr>
                </a:outerShdw>
                <a:reflection blurRad="6350" stA="55000" endA="300" endPos="45500" dir="5400000" sy="-100000" algn="bl" rotWithShape="0"/>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99CC">
            <a:alpha val="0"/>
          </a:srgbClr>
        </a:solidFill>
        <a:effectLst/>
      </p:bgPr>
    </p:bg>
    <p:spTree>
      <p:nvGrpSpPr>
        <p:cNvPr id="1" name=""/>
        <p:cNvGrpSpPr/>
        <p:nvPr/>
      </p:nvGrpSpPr>
      <p:grpSpPr>
        <a:xfrm>
          <a:off x="0" y="0"/>
          <a:ext cx="0" cy="0"/>
          <a:chOff x="0" y="0"/>
          <a:chExt cx="0" cy="0"/>
        </a:xfrm>
      </p:grpSpPr>
      <p:pic>
        <p:nvPicPr>
          <p:cNvPr id="19458" name="Picture 2" descr="VÃ½sledek obrÃ¡zku pro vÃ­no skleniÄka"/>
          <p:cNvPicPr>
            <a:picLocks noChangeAspect="1" noChangeArrowheads="1"/>
          </p:cNvPicPr>
          <p:nvPr/>
        </p:nvPicPr>
        <p:blipFill>
          <a:blip r:embed="rId2" cstate="print"/>
          <a:srcRect/>
          <a:stretch>
            <a:fillRect/>
          </a:stretch>
        </p:blipFill>
        <p:spPr bwMode="auto">
          <a:xfrm>
            <a:off x="611560" y="3638284"/>
            <a:ext cx="1115616" cy="3219716"/>
          </a:xfrm>
          <a:prstGeom prst="rect">
            <a:avLst/>
          </a:prstGeom>
          <a:noFill/>
        </p:spPr>
      </p:pic>
      <p:sp>
        <p:nvSpPr>
          <p:cNvPr id="2" name="Obdélník 1"/>
          <p:cNvSpPr/>
          <p:nvPr/>
        </p:nvSpPr>
        <p:spPr>
          <a:xfrm>
            <a:off x="1912437" y="260648"/>
            <a:ext cx="4681090" cy="1015663"/>
          </a:xfrm>
          <a:prstGeom prst="rect">
            <a:avLst/>
          </a:prstGeom>
        </p:spPr>
        <p:txBody>
          <a:bodyPr wrap="none">
            <a:spAutoFit/>
          </a:bodyPr>
          <a:lstStyle/>
          <a:p>
            <a:pPr algn="ctr"/>
            <a:r>
              <a:rPr lang="cs-CZ" sz="6000" b="1" dirty="0" smtClean="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NEMOCI VÍNA</a:t>
            </a:r>
          </a:p>
        </p:txBody>
      </p:sp>
      <p:sp>
        <p:nvSpPr>
          <p:cNvPr id="3" name="Obdélník 2"/>
          <p:cNvSpPr/>
          <p:nvPr/>
        </p:nvSpPr>
        <p:spPr>
          <a:xfrm>
            <a:off x="0" y="1916832"/>
            <a:ext cx="9144000" cy="3877985"/>
          </a:xfrm>
          <a:prstGeom prst="rect">
            <a:avLst/>
          </a:prstGeom>
        </p:spPr>
        <p:txBody>
          <a:bodyPr wrap="square">
            <a:spAutoFit/>
          </a:bodyPr>
          <a:lstStyle/>
          <a:p>
            <a:pPr algn="ctr">
              <a:lnSpc>
                <a:spcPct val="150000"/>
              </a:lnSpc>
            </a:pPr>
            <a:r>
              <a:rPr lang="cs-CZ" sz="3200" b="1" dirty="0"/>
              <a:t>jsou způsobeny škodlivými mikroorganismy, které se do moštu nebo vína dostávají z hroznů, nádob, zařízení nebo </a:t>
            </a:r>
            <a:r>
              <a:rPr lang="cs-CZ" sz="3200" b="1" dirty="0" smtClean="0"/>
              <a:t>místností</a:t>
            </a:r>
          </a:p>
          <a:p>
            <a:pPr algn="ctr">
              <a:lnSpc>
                <a:spcPct val="150000"/>
              </a:lnSpc>
            </a:pPr>
            <a:endParaRPr lang="cs-CZ" sz="3200" b="1" dirty="0"/>
          </a:p>
          <a:p>
            <a:pPr algn="ctr">
              <a:lnSpc>
                <a:spcPct val="150000"/>
              </a:lnSpc>
            </a:pPr>
            <a:r>
              <a:rPr lang="cs-CZ" sz="3600" b="1" u="sng" dirty="0">
                <a:effectLst>
                  <a:outerShdw blurRad="38100" dist="38100" dir="2700000" algn="tl">
                    <a:srgbClr val="000000">
                      <a:alpha val="43137"/>
                    </a:srgbClr>
                  </a:outerShdw>
                </a:effectLst>
              </a:rPr>
              <a:t>Náprava často není možná.</a:t>
            </a:r>
          </a:p>
        </p:txBody>
      </p:sp>
      <p:pic>
        <p:nvPicPr>
          <p:cNvPr id="5" name="Picture 2" descr="VÃ½sledek obrÃ¡zku pro vÃ­no skleniÄka"/>
          <p:cNvPicPr>
            <a:picLocks noChangeAspect="1" noChangeArrowheads="1"/>
          </p:cNvPicPr>
          <p:nvPr/>
        </p:nvPicPr>
        <p:blipFill>
          <a:blip r:embed="rId2" cstate="print"/>
          <a:srcRect/>
          <a:stretch>
            <a:fillRect/>
          </a:stretch>
        </p:blipFill>
        <p:spPr bwMode="auto">
          <a:xfrm>
            <a:off x="7236296" y="3284984"/>
            <a:ext cx="1115616" cy="3219716"/>
          </a:xfrm>
          <a:prstGeom prst="rect">
            <a:avLst/>
          </a:prstGeom>
          <a:noFill/>
        </p:spPr>
      </p:pic>
      <p:pic>
        <p:nvPicPr>
          <p:cNvPr id="19460" name="Picture 4" descr="VÃ½sledek obrÃ¡zku pro smutnÃ½ smajlÃ­k"/>
          <p:cNvPicPr>
            <a:picLocks noChangeAspect="1" noChangeArrowheads="1"/>
          </p:cNvPicPr>
          <p:nvPr/>
        </p:nvPicPr>
        <p:blipFill>
          <a:blip r:embed="rId3" cstate="print"/>
          <a:srcRect/>
          <a:stretch>
            <a:fillRect/>
          </a:stretch>
        </p:blipFill>
        <p:spPr bwMode="auto">
          <a:xfrm>
            <a:off x="0" y="0"/>
            <a:ext cx="1872208" cy="1872208"/>
          </a:xfrm>
          <a:prstGeom prst="rect">
            <a:avLst/>
          </a:prstGeom>
          <a:noFill/>
        </p:spPr>
      </p:pic>
    </p:spTree>
    <p:extLst>
      <p:ext uri="{BB962C8B-B14F-4D97-AF65-F5344CB8AC3E}">
        <p14:creationId xmlns:p14="http://schemas.microsoft.com/office/powerpoint/2010/main" val="23801907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23528" y="548680"/>
            <a:ext cx="2987824" cy="646331"/>
          </a:xfrm>
          <a:prstGeom prst="rect">
            <a:avLst/>
          </a:prstGeom>
        </p:spPr>
        <p:txBody>
          <a:bodyPr wrap="square">
            <a:spAutoFit/>
          </a:bodyPr>
          <a:lstStyle/>
          <a:p>
            <a:r>
              <a:rPr lang="cs-CZ" sz="3600" b="1" u="sng" dirty="0" smtClean="0">
                <a:effectLst>
                  <a:outerShdw blurRad="38100" dist="38100" dir="2700000" algn="tl">
                    <a:srgbClr val="000000">
                      <a:alpha val="43137"/>
                    </a:srgbClr>
                  </a:outerShdw>
                </a:effectLst>
              </a:rPr>
              <a:t>OCTOVATĚNÍ</a:t>
            </a:r>
            <a:endParaRPr lang="cs-CZ" sz="3200" b="1" dirty="0"/>
          </a:p>
        </p:txBody>
      </p:sp>
      <p:sp>
        <p:nvSpPr>
          <p:cNvPr id="4" name="Obdélník 3"/>
          <p:cNvSpPr/>
          <p:nvPr/>
        </p:nvSpPr>
        <p:spPr>
          <a:xfrm>
            <a:off x="3707904" y="1700808"/>
            <a:ext cx="2188420" cy="646331"/>
          </a:xfrm>
          <a:prstGeom prst="rect">
            <a:avLst/>
          </a:prstGeom>
        </p:spPr>
        <p:txBody>
          <a:bodyPr wrap="none">
            <a:spAutoFit/>
          </a:bodyPr>
          <a:lstStyle/>
          <a:p>
            <a:r>
              <a:rPr lang="cs-CZ" sz="3600" b="1" u="sng" dirty="0">
                <a:effectLst>
                  <a:outerShdw blurRad="38100" dist="38100" dir="2700000" algn="tl">
                    <a:srgbClr val="000000">
                      <a:alpha val="43137"/>
                    </a:srgbClr>
                  </a:outerShdw>
                </a:effectLst>
              </a:rPr>
              <a:t>ZVRHNUTÍ</a:t>
            </a:r>
          </a:p>
        </p:txBody>
      </p:sp>
      <p:sp>
        <p:nvSpPr>
          <p:cNvPr id="7" name="Obdélník 6"/>
          <p:cNvSpPr/>
          <p:nvPr/>
        </p:nvSpPr>
        <p:spPr>
          <a:xfrm>
            <a:off x="4211960" y="3789040"/>
            <a:ext cx="1319592" cy="646331"/>
          </a:xfrm>
          <a:prstGeom prst="rect">
            <a:avLst/>
          </a:prstGeom>
        </p:spPr>
        <p:txBody>
          <a:bodyPr wrap="none">
            <a:spAutoFit/>
          </a:bodyPr>
          <a:lstStyle/>
          <a:p>
            <a:r>
              <a:rPr lang="cs-CZ" sz="3600" b="1" u="sng" dirty="0">
                <a:effectLst>
                  <a:outerShdw blurRad="38100" dist="38100" dir="2700000" algn="tl">
                    <a:srgbClr val="000000">
                      <a:alpha val="43137"/>
                    </a:srgbClr>
                  </a:outerShdw>
                </a:effectLst>
              </a:rPr>
              <a:t>SIRKA</a:t>
            </a:r>
          </a:p>
        </p:txBody>
      </p:sp>
      <p:pic>
        <p:nvPicPr>
          <p:cNvPr id="18434" name="Picture 2" descr="VÃ½sledek obrÃ¡zku pro ocet"/>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96552" y="980728"/>
            <a:ext cx="2664296" cy="3996444"/>
          </a:xfrm>
          <a:prstGeom prst="rect">
            <a:avLst/>
          </a:prstGeom>
          <a:noFill/>
        </p:spPr>
      </p:pic>
      <p:sp>
        <p:nvSpPr>
          <p:cNvPr id="9" name="Obdélník 8"/>
          <p:cNvSpPr/>
          <p:nvPr/>
        </p:nvSpPr>
        <p:spPr>
          <a:xfrm>
            <a:off x="5364088" y="620688"/>
            <a:ext cx="3563888" cy="3539430"/>
          </a:xfrm>
          <a:prstGeom prst="rect">
            <a:avLst/>
          </a:prstGeom>
        </p:spPr>
        <p:txBody>
          <a:bodyPr wrap="square">
            <a:spAutoFit/>
          </a:bodyPr>
          <a:lstStyle/>
          <a:p>
            <a:pPr algn="r"/>
            <a:r>
              <a:rPr lang="cs-CZ" sz="3200" b="1" dirty="0" smtClean="0"/>
              <a:t>Úplný bakteriální rozklad vína doprovázený zhnědnutím, hořkou chutí, pachem a kalem na dně lahve.</a:t>
            </a:r>
            <a:endParaRPr lang="cs-CZ" sz="3200" b="1" dirty="0"/>
          </a:p>
        </p:txBody>
      </p:sp>
      <p:pic>
        <p:nvPicPr>
          <p:cNvPr id="18436" name="Picture 4" descr="VÃ½sledek obrÃ¡zku pro VEJCE"/>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644008" y="4293096"/>
            <a:ext cx="2653827" cy="2341265"/>
          </a:xfrm>
          <a:prstGeom prst="rect">
            <a:avLst/>
          </a:prstGeom>
          <a:noFill/>
        </p:spPr>
      </p:pic>
      <p:pic>
        <p:nvPicPr>
          <p:cNvPr id="11" name="Picture 2" descr="VÃ½sledek obrÃ¡zku pro vÃ­no vektor"/>
          <p:cNvPicPr>
            <a:picLocks noChangeAspect="1" noChangeArrowheads="1"/>
          </p:cNvPicPr>
          <p:nvPr/>
        </p:nvPicPr>
        <p:blipFill>
          <a:blip r:embed="rId4" cstate="print">
            <a:clrChange>
              <a:clrFrom>
                <a:srgbClr val="FFFFFF"/>
              </a:clrFrom>
              <a:clrTo>
                <a:srgbClr val="FFFFFF">
                  <a:alpha val="0"/>
                </a:srgbClr>
              </a:clrTo>
            </a:clrChange>
          </a:blip>
          <a:srcRect r="55552"/>
          <a:stretch>
            <a:fillRect/>
          </a:stretch>
        </p:blipFill>
        <p:spPr bwMode="auto">
          <a:xfrm>
            <a:off x="2555776" y="3212976"/>
            <a:ext cx="1850181" cy="3271496"/>
          </a:xfrm>
          <a:prstGeom prst="rect">
            <a:avLst/>
          </a:prstGeom>
          <a:noFill/>
        </p:spPr>
      </p:pic>
      <p:pic>
        <p:nvPicPr>
          <p:cNvPr id="18438" name="Picture 6" descr="SouvisejÃ­cÃ­ obrÃ¡zek"/>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331640" y="2564904"/>
            <a:ext cx="1276437" cy="2313187"/>
          </a:xfrm>
          <a:prstGeom prst="rect">
            <a:avLst/>
          </a:prstGeom>
          <a:noFill/>
        </p:spPr>
      </p:pic>
    </p:spTree>
    <p:extLst>
      <p:ext uri="{BB962C8B-B14F-4D97-AF65-F5344CB8AC3E}">
        <p14:creationId xmlns:p14="http://schemas.microsoft.com/office/powerpoint/2010/main" val="37557835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VÃ½sledek obrÃ¡zku pro OLEJ VE VODÄ"/>
          <p:cNvPicPr>
            <a:picLocks noChangeAspect="1" noChangeArrowheads="1"/>
          </p:cNvPicPr>
          <p:nvPr/>
        </p:nvPicPr>
        <p:blipFill>
          <a:blip r:embed="rId2" cstate="print"/>
          <a:srcRect t="28285"/>
          <a:stretch>
            <a:fillRect/>
          </a:stretch>
        </p:blipFill>
        <p:spPr bwMode="auto">
          <a:xfrm>
            <a:off x="0" y="0"/>
            <a:ext cx="9144000" cy="6858000"/>
          </a:xfrm>
          <a:prstGeom prst="rect">
            <a:avLst/>
          </a:prstGeom>
          <a:noFill/>
        </p:spPr>
      </p:pic>
      <p:sp>
        <p:nvSpPr>
          <p:cNvPr id="3" name="Obdélník 2"/>
          <p:cNvSpPr/>
          <p:nvPr/>
        </p:nvSpPr>
        <p:spPr>
          <a:xfrm>
            <a:off x="179512" y="1700808"/>
            <a:ext cx="5005729" cy="1015663"/>
          </a:xfrm>
          <a:prstGeom prst="rect">
            <a:avLst/>
          </a:prstGeom>
        </p:spPr>
        <p:txBody>
          <a:bodyPr wrap="none">
            <a:spAutoFit/>
          </a:bodyPr>
          <a:lstStyle/>
          <a:p>
            <a:r>
              <a:rPr lang="cs-CZ" sz="6000" b="1" dirty="0">
                <a:ln>
                  <a:solidFill>
                    <a:schemeClr val="bg1"/>
                  </a:solidFill>
                </a:ln>
                <a:effectLst>
                  <a:outerShdw blurRad="38100" dist="38100" dir="2700000" algn="tl">
                    <a:srgbClr val="000000">
                      <a:alpha val="43137"/>
                    </a:srgbClr>
                  </a:outerShdw>
                </a:effectLst>
              </a:rPr>
              <a:t>VLÁČKOVITOST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491880" y="404664"/>
            <a:ext cx="1748877" cy="646331"/>
          </a:xfrm>
          <a:prstGeom prst="rect">
            <a:avLst/>
          </a:prstGeom>
        </p:spPr>
        <p:txBody>
          <a:bodyPr wrap="none">
            <a:spAutoFit/>
          </a:bodyPr>
          <a:lstStyle/>
          <a:p>
            <a:r>
              <a:rPr lang="cs-CZ" sz="3600" b="1" u="sng" dirty="0">
                <a:effectLst>
                  <a:outerShdw blurRad="38100" dist="38100" dir="2700000" algn="tl">
                    <a:srgbClr val="000000">
                      <a:alpha val="43137"/>
                    </a:srgbClr>
                  </a:outerShdw>
                </a:effectLst>
              </a:rPr>
              <a:t>MYŠINA</a:t>
            </a:r>
          </a:p>
        </p:txBody>
      </p:sp>
      <p:pic>
        <p:nvPicPr>
          <p:cNvPr id="67586" name="Picture 2" descr="VÃ½sledek obrÃ¡zku pro myÅ¡ina"/>
          <p:cNvPicPr>
            <a:picLocks noChangeAspect="1" noChangeArrowheads="1"/>
          </p:cNvPicPr>
          <p:nvPr/>
        </p:nvPicPr>
        <p:blipFill>
          <a:blip r:embed="rId2" cstate="print"/>
          <a:srcRect/>
          <a:stretch>
            <a:fillRect/>
          </a:stretch>
        </p:blipFill>
        <p:spPr bwMode="auto">
          <a:xfrm>
            <a:off x="0" y="0"/>
            <a:ext cx="9144000" cy="6854403"/>
          </a:xfrm>
          <a:prstGeom prst="rect">
            <a:avLst/>
          </a:prstGeom>
          <a:noFill/>
        </p:spPr>
      </p:pic>
      <p:sp>
        <p:nvSpPr>
          <p:cNvPr id="5" name="Elipsa 4"/>
          <p:cNvSpPr/>
          <p:nvPr/>
        </p:nvSpPr>
        <p:spPr>
          <a:xfrm>
            <a:off x="1115616" y="188640"/>
            <a:ext cx="7164288" cy="1428214"/>
          </a:xfrm>
          <a:prstGeom prst="ellipse">
            <a:avLst/>
          </a:prstGeom>
          <a:ln w="76200">
            <a:noFill/>
          </a:ln>
        </p:spPr>
        <p:txBody>
          <a:bodyPr wrap="square">
            <a:spAutoFit/>
          </a:bodyPr>
          <a:lstStyle/>
          <a:p>
            <a:pPr algn="ctr"/>
            <a:r>
              <a:rPr lang="cs-CZ" sz="6000" b="1" dirty="0" smtClean="0">
                <a:ln>
                  <a:solidFill>
                    <a:schemeClr val="bg1"/>
                  </a:solidFill>
                </a:ln>
                <a:effectLst>
                  <a:outerShdw blurRad="38100" dist="38100" dir="2700000" algn="tl">
                    <a:srgbClr val="000000">
                      <a:alpha val="43137"/>
                    </a:srgbClr>
                  </a:outerShdw>
                </a:effectLst>
              </a:rPr>
              <a:t>MYŠINA</a:t>
            </a:r>
            <a:endParaRPr lang="cs-CZ" sz="6000" dirty="0">
              <a:ln>
                <a:solidFill>
                  <a:schemeClr val="bg1"/>
                </a:solidFill>
              </a:ln>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ýsledek obrázku pro bakteriální křís"/>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Elipsa 2"/>
          <p:cNvSpPr/>
          <p:nvPr/>
        </p:nvSpPr>
        <p:spPr>
          <a:xfrm>
            <a:off x="1115616" y="2132856"/>
            <a:ext cx="7164288" cy="1428214"/>
          </a:xfrm>
          <a:prstGeom prst="ellipse">
            <a:avLst/>
          </a:prstGeom>
          <a:ln w="76200">
            <a:noFill/>
          </a:ln>
        </p:spPr>
        <p:txBody>
          <a:bodyPr wrap="square">
            <a:spAutoFit/>
          </a:bodyPr>
          <a:lstStyle/>
          <a:p>
            <a:r>
              <a:rPr lang="cs-CZ" sz="6000" b="1" dirty="0">
                <a:ln>
                  <a:solidFill>
                    <a:schemeClr val="bg1"/>
                  </a:solidFill>
                </a:ln>
                <a:solidFill>
                  <a:schemeClr val="bg1"/>
                </a:solidFill>
                <a:effectLst>
                  <a:outerShdw blurRad="38100" dist="38100" dir="2700000" algn="tl">
                    <a:srgbClr val="000000">
                      <a:alpha val="43137"/>
                    </a:srgbClr>
                  </a:outerShdw>
                </a:effectLst>
              </a:rPr>
              <a:t>KŘÍSOVATĚNÍ</a:t>
            </a:r>
            <a:r>
              <a:rPr lang="cs-CZ" sz="6000" dirty="0">
                <a:ln>
                  <a:solidFill>
                    <a:schemeClr val="bg1"/>
                  </a:solidFill>
                </a:ln>
                <a:solidFill>
                  <a:schemeClr val="bg1"/>
                </a:solidFill>
              </a:rPr>
              <a:t>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1"/>
          <p:cNvSpPr txBox="1">
            <a:spLocks/>
          </p:cNvSpPr>
          <p:nvPr/>
        </p:nvSpPr>
        <p:spPr>
          <a:xfrm>
            <a:off x="611560" y="663145"/>
            <a:ext cx="7772400" cy="1470025"/>
          </a:xfrm>
          <a:prstGeom prst="rect">
            <a:avLst/>
          </a:prstGeom>
        </p:spPr>
        <p:txBody>
          <a:bodyPr vert="horz" lIns="91440" tIns="45720" rIns="91440" bIns="45720" rtlCol="0" anchor="ctr">
            <a:normAutofit fontScale="75000" lnSpcReduction="20000"/>
            <a:scene3d>
              <a:camera prst="orthographicFront"/>
              <a:lightRig rig="threePt" dir="t"/>
            </a:scene3d>
            <a:sp3d extrusionH="57150">
              <a:bevelT w="38100" h="38100"/>
            </a:sp3d>
          </a:bodyPr>
          <a:lstStyle>
            <a:lvl1pPr algn="ctr">
              <a:spcBef>
                <a:spcPct val="0"/>
              </a:spcBef>
              <a:buNone/>
              <a:defRPr sz="15000" b="1">
                <a:ln w="57150">
                  <a:solidFill>
                    <a:schemeClr val="bg1"/>
                  </a:solidFill>
                </a:ln>
                <a:effectLst>
                  <a:glow rad="101600">
                    <a:schemeClr val="accent2">
                      <a:satMod val="175000"/>
                      <a:alpha val="40000"/>
                    </a:schemeClr>
                  </a:glow>
                  <a:outerShdw blurRad="50800" dist="38100" algn="l" rotWithShape="0">
                    <a:prstClr val="black">
                      <a:alpha val="40000"/>
                    </a:prstClr>
                  </a:outerShdw>
                  <a:reflection blurRad="6350" stA="55000" endA="300" endPos="45500" dir="5400000" sy="-100000" algn="bl" rotWithShape="0"/>
                </a:effectLst>
                <a:latin typeface="+mj-lt"/>
                <a:ea typeface="+mj-ea"/>
                <a:cs typeface="+mj-cs"/>
              </a:defRPr>
            </a:lvl1pPr>
          </a:lstStyle>
          <a:p>
            <a:r>
              <a:rPr lang="cs-CZ" dirty="0" smtClean="0"/>
              <a:t>DRUHY VÍN</a:t>
            </a:r>
            <a:endParaRPr lang="cs-CZ" dirty="0"/>
          </a:p>
        </p:txBody>
      </p:sp>
      <p:pic>
        <p:nvPicPr>
          <p:cNvPr id="2" name="Picture 2" descr="SouvisejÃ­cÃ­ obrÃ¡zek"/>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0576" y="2434164"/>
            <a:ext cx="8134367" cy="4368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800726"/>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97026" y="260648"/>
            <a:ext cx="9155494" cy="4708981"/>
          </a:xfrm>
          <a:prstGeom prst="rect">
            <a:avLst/>
          </a:prstGeom>
        </p:spPr>
        <p:txBody>
          <a:bodyPr wrap="square">
            <a:spAutoFit/>
          </a:bodyPr>
          <a:lstStyle/>
          <a:p>
            <a:r>
              <a:rPr lang="cs-CZ" sz="8000" b="1" dirty="0">
                <a:ln w="57150">
                  <a:solidFill>
                    <a:schemeClr val="bg1"/>
                  </a:solidFill>
                </a:ln>
                <a:effectLst>
                  <a:glow rad="101600">
                    <a:schemeClr val="accent2">
                      <a:satMod val="175000"/>
                      <a:alpha val="40000"/>
                    </a:schemeClr>
                  </a:glow>
                  <a:outerShdw blurRad="50800" dist="38100" algn="l" rotWithShape="0">
                    <a:prstClr val="black">
                      <a:alpha val="40000"/>
                    </a:prstClr>
                  </a:outerShdw>
                  <a:reflection blurRad="6350" stA="55000" endA="300" endPos="45500" dir="5400000" sy="-100000" algn="bl" rotWithShape="0"/>
                </a:effectLst>
                <a:latin typeface="+mj-lt"/>
                <a:ea typeface="+mj-ea"/>
                <a:cs typeface="+mj-cs"/>
              </a:rPr>
              <a:t>ROZDĚLENÍ VÍN: </a:t>
            </a:r>
          </a:p>
          <a:p>
            <a:endParaRPr lang="cs-CZ" sz="6000" b="1" dirty="0">
              <a:ln>
                <a:solidFill>
                  <a:schemeClr val="bg1"/>
                </a:solidFill>
              </a:ln>
              <a:effectLst>
                <a:outerShdw blurRad="38100" dist="38100" dir="2700000" algn="tl">
                  <a:srgbClr val="000000">
                    <a:alpha val="43137"/>
                  </a:srgbClr>
                </a:outerShdw>
              </a:effectLst>
            </a:endParaRPr>
          </a:p>
          <a:p>
            <a:r>
              <a:rPr lang="cs-CZ" sz="4000" b="1" dirty="0" smtClean="0">
                <a:ln>
                  <a:solidFill>
                    <a:schemeClr val="bg1"/>
                  </a:solidFill>
                </a:ln>
                <a:effectLst>
                  <a:outerShdw blurRad="38100" dist="38100" dir="2700000" algn="tl">
                    <a:srgbClr val="000000">
                      <a:alpha val="43137"/>
                    </a:srgbClr>
                  </a:outerShdw>
                </a:effectLst>
              </a:rPr>
              <a:t>1. PODLE </a:t>
            </a:r>
            <a:r>
              <a:rPr lang="cs-CZ" sz="4000" b="1" dirty="0">
                <a:ln>
                  <a:solidFill>
                    <a:schemeClr val="bg1"/>
                  </a:solidFill>
                </a:ln>
                <a:effectLst>
                  <a:outerShdw blurRad="38100" dist="38100" dir="2700000" algn="tl">
                    <a:srgbClr val="000000">
                      <a:alpha val="43137"/>
                    </a:srgbClr>
                  </a:outerShdw>
                </a:effectLst>
              </a:rPr>
              <a:t>BARVY</a:t>
            </a:r>
          </a:p>
          <a:p>
            <a:r>
              <a:rPr lang="cs-CZ" sz="4000" b="1" dirty="0" smtClean="0">
                <a:ln>
                  <a:solidFill>
                    <a:schemeClr val="bg1"/>
                  </a:solidFill>
                </a:ln>
                <a:effectLst>
                  <a:outerShdw blurRad="38100" dist="38100" dir="2700000" algn="tl">
                    <a:srgbClr val="000000">
                      <a:alpha val="43137"/>
                    </a:srgbClr>
                  </a:outerShdw>
                </a:effectLst>
              </a:rPr>
              <a:t>2. PODLE </a:t>
            </a:r>
            <a:r>
              <a:rPr lang="cs-CZ" sz="4000" b="1" dirty="0">
                <a:ln>
                  <a:solidFill>
                    <a:schemeClr val="bg1"/>
                  </a:solidFill>
                </a:ln>
                <a:effectLst>
                  <a:outerShdw blurRad="38100" dist="38100" dir="2700000" algn="tl">
                    <a:srgbClr val="000000">
                      <a:alpha val="43137"/>
                    </a:srgbClr>
                  </a:outerShdw>
                </a:effectLst>
              </a:rPr>
              <a:t>VÝROBNÍHO </a:t>
            </a:r>
            <a:r>
              <a:rPr lang="cs-CZ" sz="4000" b="1" dirty="0" smtClean="0">
                <a:ln>
                  <a:solidFill>
                    <a:schemeClr val="bg1"/>
                  </a:solidFill>
                </a:ln>
                <a:effectLst>
                  <a:outerShdw blurRad="38100" dist="38100" dir="2700000" algn="tl">
                    <a:srgbClr val="000000">
                      <a:alpha val="43137"/>
                    </a:srgbClr>
                  </a:outerShdw>
                </a:effectLst>
              </a:rPr>
              <a:t>POSTUPU</a:t>
            </a:r>
          </a:p>
          <a:p>
            <a:r>
              <a:rPr lang="cs-CZ" sz="4000" b="1" dirty="0" smtClean="0">
                <a:ln>
                  <a:solidFill>
                    <a:schemeClr val="bg1"/>
                  </a:solidFill>
                </a:ln>
                <a:effectLst>
                  <a:outerShdw blurRad="38100" dist="38100" dir="2700000" algn="tl">
                    <a:srgbClr val="000000">
                      <a:alpha val="43137"/>
                    </a:srgbClr>
                  </a:outerShdw>
                </a:effectLst>
              </a:rPr>
              <a:t>3. PODLE OBSAHU </a:t>
            </a:r>
            <a:r>
              <a:rPr lang="cs-CZ" sz="4000" b="1" dirty="0" smtClean="0">
                <a:ln>
                  <a:solidFill>
                    <a:schemeClr val="bg1"/>
                  </a:solidFill>
                </a:ln>
                <a:effectLst>
                  <a:outerShdw blurRad="38100" dist="38100" dir="2700000" algn="tl">
                    <a:srgbClr val="000000">
                      <a:alpha val="43137"/>
                    </a:srgbClr>
                  </a:outerShdw>
                </a:effectLst>
              </a:rPr>
              <a:t>EXTRAKTU</a:t>
            </a:r>
          </a:p>
          <a:p>
            <a:r>
              <a:rPr lang="cs-CZ" sz="4000" b="1" dirty="0" smtClean="0">
                <a:ln>
                  <a:solidFill>
                    <a:schemeClr val="bg1"/>
                  </a:solidFill>
                </a:ln>
                <a:effectLst>
                  <a:outerShdw blurRad="38100" dist="38100" dir="2700000" algn="tl">
                    <a:srgbClr val="000000">
                      <a:alpha val="43137"/>
                    </a:srgbClr>
                  </a:outerShdw>
                </a:effectLst>
              </a:rPr>
              <a:t>4. </a:t>
            </a:r>
            <a:r>
              <a:rPr lang="cs-CZ" sz="3600" b="1" dirty="0" smtClean="0">
                <a:ln>
                  <a:solidFill>
                    <a:schemeClr val="bg1"/>
                  </a:solidFill>
                </a:ln>
                <a:effectLst>
                  <a:outerShdw blurRad="38100" dist="38100" dir="2700000" algn="tl">
                    <a:srgbClr val="000000">
                      <a:alpha val="43137"/>
                    </a:srgbClr>
                  </a:outerShdw>
                </a:effectLst>
              </a:rPr>
              <a:t>PODLE CUKERNATOSTI HROZNŮ PŘI SKLIZNI</a:t>
            </a:r>
            <a:endParaRPr lang="cs-CZ" sz="3600" b="1" dirty="0">
              <a:ln>
                <a:solidFill>
                  <a:schemeClr val="bg1"/>
                </a:solidFill>
              </a:ln>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32738399"/>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36828"/>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0" y="2564904"/>
            <a:ext cx="9144000" cy="769441"/>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cs-CZ" sz="4400" b="1" spc="50" dirty="0" smtClean="0">
                <a:ln w="11430"/>
                <a:solidFill>
                  <a:schemeClr val="bg1"/>
                </a:solidFill>
                <a:effectLst>
                  <a:outerShdw blurRad="76200" dist="50800" dir="5400000" algn="tl" rotWithShape="0">
                    <a:srgbClr val="000000">
                      <a:alpha val="65000"/>
                    </a:srgbClr>
                  </a:outerShdw>
                </a:effectLst>
              </a:rPr>
              <a:t>rozdělení </a:t>
            </a:r>
            <a:r>
              <a:rPr lang="cs-CZ" sz="4400" b="1" spc="50" dirty="0">
                <a:ln w="11430"/>
                <a:solidFill>
                  <a:schemeClr val="bg1"/>
                </a:solidFill>
                <a:effectLst>
                  <a:outerShdw blurRad="76200" dist="50800" dir="5400000" algn="tl" rotWithShape="0">
                    <a:srgbClr val="000000">
                      <a:alpha val="65000"/>
                    </a:srgbClr>
                  </a:outerShdw>
                </a:effectLst>
              </a:rPr>
              <a:t>podle barvy</a:t>
            </a:r>
          </a:p>
        </p:txBody>
      </p:sp>
    </p:spTree>
    <p:extLst>
      <p:ext uri="{BB962C8B-B14F-4D97-AF65-F5344CB8AC3E}">
        <p14:creationId xmlns:p14="http://schemas.microsoft.com/office/powerpoint/2010/main" val="2620785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99CC">
            <a:alpha val="0"/>
          </a:srgbClr>
        </a:solidFill>
        <a:effectLst/>
      </p:bgPr>
    </p:bg>
    <p:spTree>
      <p:nvGrpSpPr>
        <p:cNvPr id="1" name=""/>
        <p:cNvGrpSpPr/>
        <p:nvPr/>
      </p:nvGrpSpPr>
      <p:grpSpPr>
        <a:xfrm>
          <a:off x="0" y="0"/>
          <a:ext cx="0" cy="0"/>
          <a:chOff x="0" y="0"/>
          <a:chExt cx="0" cy="0"/>
        </a:xfrm>
      </p:grpSpPr>
      <p:pic>
        <p:nvPicPr>
          <p:cNvPr id="2" name="Picture 2" descr="SouvisejÃ­cÃ­ obrÃ¡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0"/>
            <a:ext cx="8026674" cy="6890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9984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Výsledek obrázku pro ČERVENÉ VÍNO"/>
          <p:cNvPicPr>
            <a:picLocks noChangeAspect="1" noChangeArrowheads="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86125" y="312737"/>
            <a:ext cx="1319212" cy="285749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Výsledek obrázku pro modré hrozn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 name="AutoShape 6" descr="Výsledek obrázku pro modré hrozn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2056" name="Picture 8" descr="Související obrázek"/>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9289" y="1484784"/>
            <a:ext cx="2972235" cy="210394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Výsledek obrázku pro bílé víno"/>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05694" y="425244"/>
            <a:ext cx="2632483" cy="263248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Výsledek obrázku pro bílé hrozny"/>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74953" y="1329014"/>
            <a:ext cx="2716536" cy="271653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Výsledek obrázku pro růžová vína"/>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2158" y="3241082"/>
            <a:ext cx="4320478" cy="324036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Výsledek obrázku pro růžová vína"/>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93968" y="3275790"/>
            <a:ext cx="3051881" cy="3051882"/>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Výsledek obrázku pro modré hrozny"/>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05337" y="4998100"/>
            <a:ext cx="2376264" cy="1733275"/>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Související obrázek"/>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13687" y="1453649"/>
            <a:ext cx="1781122" cy="2293869"/>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Výsledek obrázku pro oranžové víno"/>
          <p:cNvPicPr>
            <a:picLocks noChangeAspect="1" noChangeArrowheads="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533221" y="3906658"/>
            <a:ext cx="1609293" cy="2440466"/>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Výsledek obrázku pro bílé víno hroznové"/>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18928" y="3668528"/>
            <a:ext cx="2438497" cy="26591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Ã½sledek obrÃ¡zku pro ÄERVENÃ HROZNY"/>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41" y="1283721"/>
            <a:ext cx="2463797" cy="246379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VÃ½sledek obrÃ¡zku pro ÄERVENÃ HROZNY"/>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62910" y="1488431"/>
            <a:ext cx="2463797" cy="246379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VÃ½sledek obrÃ¡zku pro ÄERVENÃ HROZNY"/>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47656">
            <a:off x="578449" y="4632838"/>
            <a:ext cx="2463797" cy="2463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907395"/>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ál 8"/>
          <p:cNvSpPr/>
          <p:nvPr/>
        </p:nvSpPr>
        <p:spPr>
          <a:xfrm>
            <a:off x="2147050" y="568142"/>
            <a:ext cx="3240360" cy="151216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Hroznový cukr</a:t>
            </a:r>
            <a:endParaRPr lang="cs-CZ"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Nadpis 1"/>
          <p:cNvSpPr txBox="1">
            <a:spLocks/>
          </p:cNvSpPr>
          <p:nvPr/>
        </p:nvSpPr>
        <p:spPr>
          <a:xfrm>
            <a:off x="4683968" y="620688"/>
            <a:ext cx="4460032" cy="792088"/>
          </a:xfrm>
          <a:prstGeom prst="rect">
            <a:avLst/>
          </a:prstGeom>
        </p:spPr>
        <p:txBody>
          <a:bodyPr>
            <a:normAutofit lnSpcReduction="10000"/>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cs-CZ" sz="4800" b="1" dirty="0" smtClean="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SKLIZEŇ</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3600" b="1" i="0" u="none" strike="noStrike" kern="1200" cap="none" spc="0" normalizeH="0" baseline="0" noProof="0" dirty="0" smtClean="0">
              <a:ln>
                <a:noFill/>
              </a:ln>
              <a:solidFill>
                <a:schemeClr val="tx1"/>
              </a:solidFill>
              <a:effectLst>
                <a:outerShdw blurRad="50800" dist="38100" algn="l" rotWithShape="0">
                  <a:prstClr val="black">
                    <a:alpha val="40000"/>
                  </a:prstClr>
                </a:outerShdw>
                <a:reflection blurRad="6350" stA="55000" endA="300" endPos="45500" dir="5400000" sy="-100000" algn="bl" rotWithShape="0"/>
              </a:effectLst>
              <a:uLnTx/>
              <a:uFillTx/>
              <a:latin typeface="+mj-lt"/>
              <a:ea typeface="+mj-ea"/>
              <a:cs typeface="+mj-cs"/>
            </a:endParaRPr>
          </a:p>
        </p:txBody>
      </p:sp>
      <p:sp>
        <p:nvSpPr>
          <p:cNvPr id="4" name="Ovál 3"/>
          <p:cNvSpPr/>
          <p:nvPr/>
        </p:nvSpPr>
        <p:spPr>
          <a:xfrm>
            <a:off x="6376794" y="1789976"/>
            <a:ext cx="2736304" cy="151216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Kyseliny</a:t>
            </a:r>
            <a:endParaRPr lang="cs-CZ"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Ovál 4"/>
          <p:cNvSpPr/>
          <p:nvPr/>
        </p:nvSpPr>
        <p:spPr>
          <a:xfrm>
            <a:off x="3491880" y="1772816"/>
            <a:ext cx="3240360" cy="151216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Aromatické látky</a:t>
            </a:r>
          </a:p>
        </p:txBody>
      </p:sp>
      <p:sp>
        <p:nvSpPr>
          <p:cNvPr id="6" name="Nadpis 1"/>
          <p:cNvSpPr txBox="1">
            <a:spLocks/>
          </p:cNvSpPr>
          <p:nvPr/>
        </p:nvSpPr>
        <p:spPr>
          <a:xfrm>
            <a:off x="-252536" y="2852936"/>
            <a:ext cx="4460032" cy="792088"/>
          </a:xfrm>
          <a:prstGeom prst="rect">
            <a:avLst/>
          </a:prstGeom>
        </p:spPr>
        <p:txBody>
          <a:bodyPr>
            <a:normAutofit lnSpcReduction="10000"/>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cs-CZ" sz="4800" b="1" dirty="0" smtClean="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ZKOUŠKY</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3600" b="1" i="0" u="none" strike="noStrike" kern="1200" cap="none" spc="0" normalizeH="0" baseline="0" noProof="0" dirty="0" smtClean="0">
              <a:ln>
                <a:noFill/>
              </a:ln>
              <a:solidFill>
                <a:schemeClr val="tx1"/>
              </a:solidFill>
              <a:effectLst>
                <a:outerShdw blurRad="50800" dist="38100" algn="l" rotWithShape="0">
                  <a:prstClr val="black">
                    <a:alpha val="40000"/>
                  </a:prstClr>
                </a:outerShdw>
                <a:reflection blurRad="6350" stA="55000" endA="300" endPos="45500" dir="5400000" sy="-100000" algn="bl" rotWithShape="0"/>
              </a:effectLst>
              <a:uLnTx/>
              <a:uFillTx/>
              <a:latin typeface="+mj-lt"/>
              <a:ea typeface="+mj-ea"/>
              <a:cs typeface="+mj-cs"/>
            </a:endParaRPr>
          </a:p>
        </p:txBody>
      </p:sp>
      <p:pic>
        <p:nvPicPr>
          <p:cNvPr id="1026" name="Picture 2" descr="Výsledek obrázku pro DEGUSTACE VÍNA"/>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78539" y="3645024"/>
            <a:ext cx="3614906" cy="27111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ýsledek obrázku pro LABORAT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4149080"/>
            <a:ext cx="3473313" cy="196976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Ovál 4"/>
          <p:cNvSpPr/>
          <p:nvPr/>
        </p:nvSpPr>
        <p:spPr>
          <a:xfrm>
            <a:off x="611560" y="5661248"/>
            <a:ext cx="2952328" cy="100811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Objektivní</a:t>
            </a:r>
            <a:endParaRPr lang="cs-CZ"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Ovál 4"/>
          <p:cNvSpPr/>
          <p:nvPr/>
        </p:nvSpPr>
        <p:spPr>
          <a:xfrm>
            <a:off x="4788024" y="5589240"/>
            <a:ext cx="3231976" cy="100811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Subjektivní</a:t>
            </a:r>
            <a:endParaRPr lang="cs-CZ"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Šipka doprava 11"/>
          <p:cNvSpPr/>
          <p:nvPr/>
        </p:nvSpPr>
        <p:spPr>
          <a:xfrm>
            <a:off x="8100392" y="5805264"/>
            <a:ext cx="1043608" cy="64807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VÃ½sledek obrÃ¡zku pro KLAR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4976"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7828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Ã½sledek obrÃ¡zku pro hroznovÃ¡ vÃ­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41" y="0"/>
            <a:ext cx="9181886" cy="6855819"/>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29041" y="2502506"/>
            <a:ext cx="9181886" cy="2123658"/>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cs-CZ" sz="4400" b="1" spc="50" dirty="0" smtClean="0">
                <a:ln w="11430"/>
                <a:solidFill>
                  <a:schemeClr val="bg1"/>
                </a:solidFill>
                <a:effectLst>
                  <a:outerShdw blurRad="76200" dist="50800" dir="5400000" algn="tl" rotWithShape="0">
                    <a:srgbClr val="000000">
                      <a:alpha val="65000"/>
                    </a:srgbClr>
                  </a:outerShdw>
                </a:effectLst>
              </a:rPr>
              <a:t>Rozdělení vín podle výrobního postupu </a:t>
            </a:r>
          </a:p>
          <a:p>
            <a:pPr algn="ctr"/>
            <a:r>
              <a:rPr lang="cs-CZ" sz="4400" b="1" spc="50" dirty="0" smtClean="0">
                <a:ln w="11430"/>
                <a:solidFill>
                  <a:schemeClr val="bg1"/>
                </a:solidFill>
                <a:effectLst>
                  <a:outerShdw blurRad="76200" dist="50800" dir="5400000" algn="tl" rotWithShape="0">
                    <a:srgbClr val="000000">
                      <a:alpha val="65000"/>
                    </a:srgbClr>
                  </a:outerShdw>
                </a:effectLst>
              </a:rPr>
              <a:t>(technologie výroby)</a:t>
            </a:r>
            <a:endParaRPr lang="cs-CZ" sz="4400" b="1" spc="50" dirty="0">
              <a:ln w="11430"/>
              <a:solidFill>
                <a:schemeClr val="bg1"/>
              </a:solidFill>
              <a:effectLst>
                <a:outerShdw blurRad="76200" dist="50800" dir="5400000" algn="tl" rotWithShape="0">
                  <a:srgbClr val="000000">
                    <a:alpha val="65000"/>
                  </a:srgbClr>
                </a:outerShdw>
              </a:effectLs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uvisejÃ­cÃ­ obrÃ¡zek"/>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096" y="3964941"/>
            <a:ext cx="4872037" cy="3248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Ã½sledek obrÃ¡zku pro ryzlink rÃ½nskÃ½"/>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87460" y="1339026"/>
            <a:ext cx="3286634" cy="546665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VÃ½sledek obrÃ¡zku pro tokajskÃ© vÃ­no"/>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20688" y="2140196"/>
            <a:ext cx="4717803" cy="4717804"/>
          </a:xfrm>
          <a:prstGeom prst="rect">
            <a:avLst/>
          </a:prstGeom>
          <a:noFill/>
          <a:extLst>
            <a:ext uri="{909E8E84-426E-40DD-AFC4-6F175D3DCCD1}">
              <a14:hiddenFill xmlns:a14="http://schemas.microsoft.com/office/drawing/2010/main">
                <a:solidFill>
                  <a:srgbClr val="FFFFFF"/>
                </a:solidFill>
              </a14:hiddenFill>
            </a:ext>
          </a:extLst>
        </p:spPr>
      </p:pic>
      <p:sp>
        <p:nvSpPr>
          <p:cNvPr id="6" name="Ovál 5"/>
          <p:cNvSpPr/>
          <p:nvPr/>
        </p:nvSpPr>
        <p:spPr>
          <a:xfrm>
            <a:off x="2736731" y="4280500"/>
            <a:ext cx="3689852" cy="131535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polosladká</a:t>
            </a:r>
          </a:p>
        </p:txBody>
      </p:sp>
      <p:sp>
        <p:nvSpPr>
          <p:cNvPr id="3" name="Ovál 2"/>
          <p:cNvSpPr/>
          <p:nvPr/>
        </p:nvSpPr>
        <p:spPr>
          <a:xfrm>
            <a:off x="0" y="0"/>
            <a:ext cx="5293704" cy="2304256"/>
          </a:xfrm>
          <a:prstGeom prst="ellipse">
            <a:avLst/>
          </a:prstGeom>
          <a:noFill/>
          <a:ln>
            <a:noFill/>
          </a:ln>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6600" b="1" spc="50" dirty="0" smtClean="0">
                <a:ln w="11430">
                  <a:solidFill>
                    <a:schemeClr val="bg1"/>
                  </a:solidFill>
                </a:ln>
                <a:solidFill>
                  <a:srgbClr val="FF0000"/>
                </a:solidFill>
                <a:effectLst>
                  <a:outerShdw blurRad="76200" dist="50800" dir="5400000" algn="tl" rotWithShape="0">
                    <a:srgbClr val="000000">
                      <a:alpha val="65000"/>
                    </a:srgbClr>
                  </a:outerShdw>
                </a:effectLst>
              </a:rPr>
              <a:t>PŘÍRODNÍ VÍNA</a:t>
            </a:r>
            <a:endParaRPr lang="cs-CZ" sz="6600" b="1" spc="50" dirty="0">
              <a:ln w="11430">
                <a:solidFill>
                  <a:schemeClr val="bg1"/>
                </a:solidFill>
              </a:ln>
              <a:solidFill>
                <a:srgbClr val="FF0000"/>
              </a:solidFill>
              <a:effectLst>
                <a:outerShdw blurRad="76200" dist="50800" dir="5400000" algn="tl" rotWithShape="0">
                  <a:srgbClr val="000000">
                    <a:alpha val="65000"/>
                  </a:srgbClr>
                </a:outerShdw>
              </a:effectLst>
            </a:endParaRPr>
          </a:p>
        </p:txBody>
      </p:sp>
      <p:sp>
        <p:nvSpPr>
          <p:cNvPr id="4" name="Ovál 3"/>
          <p:cNvSpPr/>
          <p:nvPr/>
        </p:nvSpPr>
        <p:spPr>
          <a:xfrm>
            <a:off x="90676" y="2687158"/>
            <a:ext cx="2375656" cy="100694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suchá</a:t>
            </a:r>
            <a:endPar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Ovál 4"/>
          <p:cNvSpPr/>
          <p:nvPr/>
        </p:nvSpPr>
        <p:spPr>
          <a:xfrm>
            <a:off x="1134176" y="3513404"/>
            <a:ext cx="3528392" cy="100811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polosuchá</a:t>
            </a:r>
          </a:p>
        </p:txBody>
      </p:sp>
      <p:sp>
        <p:nvSpPr>
          <p:cNvPr id="7" name="Ovál 6"/>
          <p:cNvSpPr/>
          <p:nvPr/>
        </p:nvSpPr>
        <p:spPr>
          <a:xfrm>
            <a:off x="5545224" y="5217808"/>
            <a:ext cx="2284472" cy="75608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sladká</a:t>
            </a:r>
          </a:p>
        </p:txBody>
      </p:sp>
      <p:sp>
        <p:nvSpPr>
          <p:cNvPr id="8" name="Obdélník 7"/>
          <p:cNvSpPr/>
          <p:nvPr/>
        </p:nvSpPr>
        <p:spPr>
          <a:xfrm>
            <a:off x="2638718" y="2728966"/>
            <a:ext cx="535723" cy="923330"/>
          </a:xfrm>
          <a:prstGeom prst="rect">
            <a:avLst/>
          </a:prstGeom>
          <a:noFill/>
        </p:spPr>
        <p:txBody>
          <a:bodyPr wrap="none" lIns="91440" tIns="45720" rIns="91440" bIns="45720">
            <a:spAutoFit/>
          </a:bodyPr>
          <a:lstStyle/>
          <a:p>
            <a:pPr algn="ctr"/>
            <a:r>
              <a:rPr lang="cs-CZ"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4</a:t>
            </a:r>
            <a:endParaRPr lang="cs-CZ"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9" name="Obdélník 8"/>
          <p:cNvSpPr/>
          <p:nvPr/>
        </p:nvSpPr>
        <p:spPr>
          <a:xfrm>
            <a:off x="6408734" y="4079433"/>
            <a:ext cx="886781" cy="923330"/>
          </a:xfrm>
          <a:prstGeom prst="rect">
            <a:avLst/>
          </a:prstGeom>
          <a:noFill/>
        </p:spPr>
        <p:txBody>
          <a:bodyPr wrap="none" lIns="91440" tIns="45720" rIns="91440" bIns="45720">
            <a:spAutoFit/>
          </a:bodyPr>
          <a:lstStyle/>
          <a:p>
            <a:pPr algn="ctr"/>
            <a:r>
              <a:rPr lang="cs-CZ"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45</a:t>
            </a:r>
            <a:endParaRPr lang="cs-CZ"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2" name="Obdélník 11"/>
          <p:cNvSpPr/>
          <p:nvPr/>
        </p:nvSpPr>
        <p:spPr>
          <a:xfrm>
            <a:off x="5812364" y="1015861"/>
            <a:ext cx="4572000" cy="646331"/>
          </a:xfrm>
          <a:prstGeom prst="rect">
            <a:avLst/>
          </a:prstGeom>
        </p:spPr>
        <p:txBody>
          <a:bodyPr>
            <a:spAutoFit/>
          </a:bodyPr>
          <a:lstStyle/>
          <a:p>
            <a:r>
              <a:rPr lang="cs-CZ" sz="3600" b="1" dirty="0" smtClean="0">
                <a:effectLst>
                  <a:outerShdw blurRad="38100" dist="38100" dir="2700000" algn="tl">
                    <a:srgbClr val="000000">
                      <a:alpha val="43137"/>
                    </a:srgbClr>
                  </a:outerShdw>
                </a:effectLst>
              </a:rPr>
              <a:t>Klidná vína</a:t>
            </a:r>
            <a:endParaRPr lang="cs-CZ" dirty="0"/>
          </a:p>
        </p:txBody>
      </p:sp>
      <p:sp>
        <p:nvSpPr>
          <p:cNvPr id="13" name="Obdélník 12"/>
          <p:cNvSpPr/>
          <p:nvPr/>
        </p:nvSpPr>
        <p:spPr>
          <a:xfrm>
            <a:off x="3671258" y="2682349"/>
            <a:ext cx="4572000" cy="646331"/>
          </a:xfrm>
          <a:prstGeom prst="rect">
            <a:avLst/>
          </a:prstGeom>
        </p:spPr>
        <p:txBody>
          <a:bodyPr>
            <a:spAutoFit/>
          </a:bodyPr>
          <a:lstStyle/>
          <a:p>
            <a:r>
              <a:rPr lang="cs-CZ" sz="3600" b="1" dirty="0" smtClean="0">
                <a:effectLst>
                  <a:outerShdw blurRad="38100" dist="38100" dir="2700000" algn="tl">
                    <a:srgbClr val="000000">
                      <a:alpha val="43137"/>
                    </a:srgbClr>
                  </a:outerShdw>
                </a:effectLst>
              </a:rPr>
              <a:t>10 – 13 % alkoholu</a:t>
            </a:r>
            <a:endParaRPr lang="cs-CZ" dirty="0"/>
          </a:p>
        </p:txBody>
      </p:sp>
      <p:sp>
        <p:nvSpPr>
          <p:cNvPr id="14" name="Ovál 2"/>
          <p:cNvSpPr/>
          <p:nvPr/>
        </p:nvSpPr>
        <p:spPr>
          <a:xfrm>
            <a:off x="-67389" y="-40484"/>
            <a:ext cx="5608240" cy="262852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NEBYLA UPRAVOVÁNA !!!</a:t>
            </a:r>
            <a:endParaRPr lang="cs-CZ"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5" name="Obdélník 14"/>
          <p:cNvSpPr/>
          <p:nvPr/>
        </p:nvSpPr>
        <p:spPr>
          <a:xfrm>
            <a:off x="4778500" y="3372362"/>
            <a:ext cx="886781" cy="923330"/>
          </a:xfrm>
          <a:prstGeom prst="rect">
            <a:avLst/>
          </a:prstGeom>
          <a:noFill/>
        </p:spPr>
        <p:txBody>
          <a:bodyPr wrap="none" lIns="91440" tIns="45720" rIns="91440" bIns="45720">
            <a:spAutoFit/>
          </a:bodyPr>
          <a:lstStyle/>
          <a:p>
            <a:pPr algn="ctr"/>
            <a:r>
              <a:rPr lang="cs-CZ"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12</a:t>
            </a:r>
            <a:endParaRPr lang="cs-CZ"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253284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2" name="Picture 6" descr="SouvisejÃ­cÃ­ obrÃ¡zek"/>
          <p:cNvPicPr>
            <a:picLocks noChangeAspect="1" noChangeArrowheads="1"/>
          </p:cNvPicPr>
          <p:nvPr/>
        </p:nvPicPr>
        <p:blipFill>
          <a:blip r:embed="rId3" cstate="print"/>
          <a:srcRect/>
          <a:stretch>
            <a:fillRect/>
          </a:stretch>
        </p:blipFill>
        <p:spPr bwMode="auto">
          <a:xfrm>
            <a:off x="2339752" y="4562474"/>
            <a:ext cx="2857500" cy="2295526"/>
          </a:xfrm>
          <a:prstGeom prst="rect">
            <a:avLst/>
          </a:prstGeom>
          <a:ln>
            <a:noFill/>
          </a:ln>
          <a:effectLst>
            <a:softEdge rad="112500"/>
          </a:effectLst>
        </p:spPr>
      </p:pic>
      <p:sp>
        <p:nvSpPr>
          <p:cNvPr id="2" name="Ovál 1"/>
          <p:cNvSpPr/>
          <p:nvPr/>
        </p:nvSpPr>
        <p:spPr>
          <a:xfrm>
            <a:off x="0" y="260648"/>
            <a:ext cx="5293704" cy="2304256"/>
          </a:xfrm>
          <a:prstGeom prst="ellipse">
            <a:avLst/>
          </a:prstGeom>
          <a:noFill/>
          <a:ln>
            <a:noFill/>
          </a:ln>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6600" b="1" spc="50" dirty="0" smtClean="0">
                <a:ln w="11430">
                  <a:solidFill>
                    <a:schemeClr val="bg1"/>
                  </a:solidFill>
                </a:ln>
                <a:solidFill>
                  <a:srgbClr val="FF0000"/>
                </a:solidFill>
                <a:effectLst>
                  <a:outerShdw blurRad="76200" dist="50800" dir="5400000" algn="tl" rotWithShape="0">
                    <a:srgbClr val="000000">
                      <a:alpha val="65000"/>
                    </a:srgbClr>
                  </a:outerShdw>
                </a:effectLst>
              </a:rPr>
              <a:t>DEZERTNÍ VÍNA</a:t>
            </a:r>
            <a:endParaRPr lang="cs-CZ" sz="6600" b="1" spc="50" dirty="0">
              <a:ln w="11430">
                <a:solidFill>
                  <a:schemeClr val="bg1"/>
                </a:solidFill>
              </a:ln>
              <a:solidFill>
                <a:srgbClr val="FF0000"/>
              </a:solidFill>
              <a:effectLst>
                <a:outerShdw blurRad="76200" dist="50800" dir="5400000" algn="tl" rotWithShape="0">
                  <a:srgbClr val="000000">
                    <a:alpha val="65000"/>
                  </a:srgbClr>
                </a:outerShdw>
              </a:effectLst>
            </a:endParaRPr>
          </a:p>
        </p:txBody>
      </p:sp>
      <p:sp>
        <p:nvSpPr>
          <p:cNvPr id="4" name="Ovál 4"/>
          <p:cNvSpPr/>
          <p:nvPr/>
        </p:nvSpPr>
        <p:spPr>
          <a:xfrm>
            <a:off x="3851920" y="3356992"/>
            <a:ext cx="5094008" cy="181259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3600" b="1" dirty="0" smtClean="0">
                <a:solidFill>
                  <a:schemeClr val="tx1"/>
                </a:solidFill>
                <a:effectLst>
                  <a:outerShdw blurRad="38100" dist="38100" dir="2700000" algn="tl">
                    <a:srgbClr val="000000">
                      <a:alpha val="43137"/>
                    </a:srgbClr>
                  </a:outerShdw>
                </a:effectLst>
              </a:rPr>
              <a:t>Jsou upravená přírodní vína !</a:t>
            </a:r>
            <a:endParaRPr lang="cs-CZ" sz="3600" b="1" dirty="0">
              <a:solidFill>
                <a:schemeClr val="tx1"/>
              </a:solidFill>
              <a:effectLst>
                <a:outerShdw blurRad="38100" dist="38100" dir="2700000" algn="tl">
                  <a:srgbClr val="000000">
                    <a:alpha val="43137"/>
                  </a:srgbClr>
                </a:outerShdw>
              </a:effectLst>
            </a:endParaRPr>
          </a:p>
        </p:txBody>
      </p:sp>
      <p:cxnSp>
        <p:nvCxnSpPr>
          <p:cNvPr id="6" name="Přímá spojovací šipka 5"/>
          <p:cNvCxnSpPr/>
          <p:nvPr/>
        </p:nvCxnSpPr>
        <p:spPr>
          <a:xfrm>
            <a:off x="2843808" y="2420888"/>
            <a:ext cx="1296144" cy="1368152"/>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0658" name="Picture 2" descr="SouvisejÃ­cÃ­ obrÃ¡zek"/>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508104" y="692696"/>
            <a:ext cx="3246155" cy="2082950"/>
          </a:xfrm>
          <a:prstGeom prst="rect">
            <a:avLst/>
          </a:prstGeom>
          <a:noFill/>
        </p:spPr>
      </p:pic>
      <p:pic>
        <p:nvPicPr>
          <p:cNvPr id="70660" name="Picture 4" descr="VÃ½sledek obrÃ¡zku pro lÃ­h konzumnÃ­"/>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476672" y="1700808"/>
            <a:ext cx="4930527" cy="4930528"/>
          </a:xfrm>
          <a:prstGeom prst="rect">
            <a:avLst/>
          </a:prstGeom>
          <a:noFill/>
        </p:spPr>
      </p:pic>
      <p:sp>
        <p:nvSpPr>
          <p:cNvPr id="11" name="Ovál 4"/>
          <p:cNvSpPr/>
          <p:nvPr/>
        </p:nvSpPr>
        <p:spPr>
          <a:xfrm>
            <a:off x="3851920" y="3291182"/>
            <a:ext cx="5112568" cy="194421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3600" b="1" dirty="0" smtClean="0">
                <a:solidFill>
                  <a:schemeClr val="tx1"/>
                </a:solidFill>
                <a:effectLst>
                  <a:outerShdw blurRad="38100" dist="38100" dir="2700000" algn="tl">
                    <a:srgbClr val="000000">
                      <a:alpha val="43137"/>
                    </a:srgbClr>
                  </a:outerShdw>
                </a:effectLst>
              </a:rPr>
              <a:t>15 – 22 % </a:t>
            </a:r>
            <a:endParaRPr lang="cs-CZ" sz="3600" b="1"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VÃ½sledek obrÃ¡zku pro martiny"/>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44624" y="540568"/>
            <a:ext cx="6317432" cy="6317432"/>
          </a:xfrm>
          <a:prstGeom prst="rect">
            <a:avLst/>
          </a:prstGeom>
          <a:noFill/>
        </p:spPr>
      </p:pic>
      <p:sp>
        <p:nvSpPr>
          <p:cNvPr id="5" name="Ovál 4"/>
          <p:cNvSpPr/>
          <p:nvPr/>
        </p:nvSpPr>
        <p:spPr>
          <a:xfrm>
            <a:off x="3131840" y="260648"/>
            <a:ext cx="4248472" cy="136815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VERMUT</a:t>
            </a:r>
            <a:endPar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4098" name="Picture 2" descr="Výsledek obrázku pro CINZANO"/>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4744" y="2276872"/>
            <a:ext cx="5473841" cy="4365104"/>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8" descr="Výsledek obrázku pro SHERR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1" name="AutoShape 12" descr="Výsledek obrázku pro samos vín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4338" name="Picture 2" descr="VÃ½sledek obrÃ¡zku pro martny"/>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508104" y="1241376"/>
            <a:ext cx="5400600" cy="5400600"/>
          </a:xfrm>
          <a:prstGeom prst="rect">
            <a:avLst/>
          </a:prstGeom>
          <a:noFill/>
        </p:spPr>
      </p:pic>
      <p:sp>
        <p:nvSpPr>
          <p:cNvPr id="18" name="Obdélník 17"/>
          <p:cNvSpPr/>
          <p:nvPr/>
        </p:nvSpPr>
        <p:spPr>
          <a:xfrm>
            <a:off x="2519772" y="1991124"/>
            <a:ext cx="5256584" cy="3416320"/>
          </a:xfrm>
          <a:prstGeom prst="rect">
            <a:avLst/>
          </a:prstGeom>
        </p:spPr>
        <p:txBody>
          <a:bodyPr wrap="square">
            <a:spAutoFit/>
          </a:bodyPr>
          <a:lstStyle/>
          <a:p>
            <a:pPr algn="ctr">
              <a:lnSpc>
                <a:spcPct val="150000"/>
              </a:lnSpc>
            </a:pPr>
            <a:r>
              <a:rPr lang="cs-CZ" sz="3600" b="1" dirty="0" smtClean="0">
                <a:effectLst>
                  <a:outerShdw blurRad="38100" dist="38100" dir="2700000" algn="tl">
                    <a:srgbClr val="000000">
                      <a:alpha val="43137"/>
                    </a:srgbClr>
                  </a:outerShdw>
                </a:effectLst>
              </a:rPr>
              <a:t>scelením 2 až 3letých vín</a:t>
            </a:r>
          </a:p>
          <a:p>
            <a:pPr algn="ctr">
              <a:lnSpc>
                <a:spcPct val="150000"/>
              </a:lnSpc>
            </a:pPr>
            <a:r>
              <a:rPr lang="cs-CZ" sz="3600" b="1" dirty="0" smtClean="0">
                <a:effectLst>
                  <a:outerShdw blurRad="38100" dist="38100" dir="2700000" algn="tl">
                    <a:srgbClr val="000000">
                      <a:alpha val="43137"/>
                    </a:srgbClr>
                  </a:outerShdw>
                </a:effectLst>
              </a:rPr>
              <a:t> +</a:t>
            </a:r>
          </a:p>
          <a:p>
            <a:pPr algn="ctr">
              <a:lnSpc>
                <a:spcPct val="150000"/>
              </a:lnSpc>
            </a:pPr>
            <a:r>
              <a:rPr lang="cs-CZ" sz="3600" b="1" dirty="0" smtClean="0">
                <a:effectLst>
                  <a:outerShdw blurRad="38100" dist="38100" dir="2700000" algn="tl">
                    <a:srgbClr val="000000">
                      <a:alpha val="43137"/>
                    </a:srgbClr>
                  </a:outerShdw>
                </a:effectLst>
              </a:rPr>
              <a:t> extrakt z bylin a koření </a:t>
            </a:r>
          </a:p>
          <a:p>
            <a:pPr algn="ctr">
              <a:lnSpc>
                <a:spcPct val="150000"/>
              </a:lnSpc>
            </a:pPr>
            <a:r>
              <a:rPr lang="cs-CZ" sz="3600" b="1" dirty="0" smtClean="0">
                <a:effectLst>
                  <a:outerShdw blurRad="38100" dist="38100" dir="2700000" algn="tl">
                    <a:srgbClr val="000000">
                      <a:alpha val="43137"/>
                    </a:srgbClr>
                  </a:outerShdw>
                </a:effectLst>
              </a:rPr>
              <a:t> alkoholizují se</a:t>
            </a:r>
          </a:p>
        </p:txBody>
      </p:sp>
    </p:spTree>
    <p:extLst>
      <p:ext uri="{BB962C8B-B14F-4D97-AF65-F5344CB8AC3E}">
        <p14:creationId xmlns:p14="http://schemas.microsoft.com/office/powerpoint/2010/main" val="11710983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Ã½sledek obrÃ¡zku pro extra dry vermouth"/>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8600" y="513078"/>
            <a:ext cx="3409593" cy="65149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Ã½sledek obrÃ¡zku pro bitter  vermouth"/>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6098"/>
          <a:stretch/>
        </p:blipFill>
        <p:spPr bwMode="auto">
          <a:xfrm>
            <a:off x="1187624" y="-56461"/>
            <a:ext cx="2000114" cy="635980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Ã½sledek obrÃ¡zku pro amaro vermouth"/>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18619" y="342872"/>
            <a:ext cx="5040560" cy="672074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VÃ½sledek obrÃ¡zku pro rosso vermouth"/>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04248" y="164256"/>
            <a:ext cx="3243950" cy="517523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Ã½sledek obrÃ¡zku pro bianco vermouth"/>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17651" y="1030253"/>
            <a:ext cx="4126349" cy="599776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VÃ½sledek obrÃ¡zku pro rosÃ© vermouth"/>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63888" y="164256"/>
            <a:ext cx="3671406" cy="55071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99CC">
            <a:alpha val="0"/>
          </a:srgbClr>
        </a:solidFill>
        <a:effectLst/>
      </p:bgPr>
    </p:bg>
    <p:spTree>
      <p:nvGrpSpPr>
        <p:cNvPr id="1" name=""/>
        <p:cNvGrpSpPr/>
        <p:nvPr/>
      </p:nvGrpSpPr>
      <p:grpSpPr>
        <a:xfrm>
          <a:off x="0" y="0"/>
          <a:ext cx="0" cy="0"/>
          <a:chOff x="0" y="0"/>
          <a:chExt cx="0" cy="0"/>
        </a:xfrm>
      </p:grpSpPr>
      <p:pic>
        <p:nvPicPr>
          <p:cNvPr id="1030" name="Picture 6" descr="SouvisejÃ­cÃ­ obrÃ¡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6176" y="-12059"/>
            <a:ext cx="5004048" cy="69389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Ã½sledek obrÃ¡zku pro james bond martini"/>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4744" y="1007263"/>
            <a:ext cx="8377014" cy="5850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3034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ál 5"/>
          <p:cNvSpPr/>
          <p:nvPr/>
        </p:nvSpPr>
        <p:spPr>
          <a:xfrm>
            <a:off x="2195736" y="351088"/>
            <a:ext cx="4248472" cy="204705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LIKÉROVÁ VÍNA</a:t>
            </a:r>
            <a:endPar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4" name="Picture 14" descr="Související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3670" y="312738"/>
            <a:ext cx="2194661" cy="346810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10" descr="Výsledek obrázku pro portské"/>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00147" y="2257711"/>
            <a:ext cx="4600289" cy="4600289"/>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1943708" y="2632840"/>
            <a:ext cx="5256584" cy="837473"/>
          </a:xfrm>
          <a:prstGeom prst="rect">
            <a:avLst/>
          </a:prstGeom>
        </p:spPr>
        <p:txBody>
          <a:bodyPr wrap="square">
            <a:spAutoFit/>
          </a:bodyPr>
          <a:lstStyle/>
          <a:p>
            <a:pPr algn="ctr">
              <a:lnSpc>
                <a:spcPct val="150000"/>
              </a:lnSpc>
            </a:pPr>
            <a:r>
              <a:rPr lang="cs-CZ" sz="3600" b="1" dirty="0" err="1" smtClean="0">
                <a:effectLst>
                  <a:outerShdw blurRad="38100" dist="38100" dir="2700000" algn="tl">
                    <a:srgbClr val="000000">
                      <a:alpha val="43137"/>
                    </a:srgbClr>
                  </a:outerShdw>
                </a:effectLst>
              </a:rPr>
              <a:t>Dolihovaná</a:t>
            </a:r>
            <a:r>
              <a:rPr lang="cs-CZ" sz="3600" b="1" dirty="0" smtClean="0">
                <a:effectLst>
                  <a:outerShdw blurRad="38100" dist="38100" dir="2700000" algn="tl">
                    <a:srgbClr val="000000">
                      <a:alpha val="43137"/>
                    </a:srgbClr>
                  </a:outerShdw>
                </a:effectLst>
              </a:rPr>
              <a:t> vína !</a:t>
            </a:r>
          </a:p>
        </p:txBody>
      </p:sp>
      <p:pic>
        <p:nvPicPr>
          <p:cNvPr id="1026" name="Picture 2" descr="VÃ½sledek obrÃ¡zku pro sherry"/>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185" y="2363782"/>
            <a:ext cx="4248472" cy="4248472"/>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descr="VÃ½sledek obrÃ¡zku pro sherr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6" descr="VÃ½sledek obrÃ¡zku pro sherr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032" name="Picture 8" descr="VÃ½sledek obrÃ¡zku pro Marsala"/>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2696" y="1826610"/>
            <a:ext cx="5031390" cy="503139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Ã½sledek obrÃ¡zku pro PortskÃ©"/>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73723" y="2862096"/>
            <a:ext cx="4549947" cy="45499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99CC">
            <a:alpha val="0"/>
          </a:srgbClr>
        </a:solidFill>
        <a:effectLst/>
      </p:bgPr>
    </p:bg>
    <p:spTree>
      <p:nvGrpSpPr>
        <p:cNvPr id="1" name=""/>
        <p:cNvGrpSpPr/>
        <p:nvPr/>
      </p:nvGrpSpPr>
      <p:grpSpPr>
        <a:xfrm>
          <a:off x="0" y="0"/>
          <a:ext cx="0" cy="0"/>
          <a:chOff x="0" y="0"/>
          <a:chExt cx="0" cy="0"/>
        </a:xfrm>
      </p:grpSpPr>
      <p:sp>
        <p:nvSpPr>
          <p:cNvPr id="3" name="Ovál 2"/>
          <p:cNvSpPr/>
          <p:nvPr/>
        </p:nvSpPr>
        <p:spPr>
          <a:xfrm>
            <a:off x="3995936" y="253282"/>
            <a:ext cx="5293704" cy="2304256"/>
          </a:xfrm>
          <a:prstGeom prst="ellipse">
            <a:avLst/>
          </a:prstGeom>
          <a:noFill/>
          <a:ln>
            <a:noFill/>
          </a:ln>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cs-CZ" sz="6600" b="1" spc="50" dirty="0" smtClean="0">
                <a:ln w="11430">
                  <a:solidFill>
                    <a:schemeClr val="bg1"/>
                  </a:solidFill>
                </a:ln>
                <a:solidFill>
                  <a:srgbClr val="FF0000"/>
                </a:solidFill>
                <a:effectLst>
                  <a:outerShdw blurRad="76200" dist="50800" dir="5400000" algn="tl" rotWithShape="0">
                    <a:srgbClr val="000000">
                      <a:alpha val="65000"/>
                    </a:srgbClr>
                  </a:outerShdw>
                </a:effectLst>
              </a:rPr>
              <a:t>SOLERA SYSTÉM</a:t>
            </a:r>
            <a:endParaRPr lang="cs-CZ" sz="6600" b="1" spc="50" dirty="0">
              <a:ln w="11430">
                <a:solidFill>
                  <a:schemeClr val="bg1"/>
                </a:solidFill>
              </a:ln>
              <a:solidFill>
                <a:srgbClr val="FF0000"/>
              </a:solidFill>
              <a:effectLst>
                <a:outerShdw blurRad="76200" dist="50800" dir="5400000" algn="tl" rotWithShape="0">
                  <a:srgbClr val="000000">
                    <a:alpha val="65000"/>
                  </a:srgbClr>
                </a:outerShdw>
              </a:effectLst>
            </a:endParaRPr>
          </a:p>
        </p:txBody>
      </p:sp>
      <p:pic>
        <p:nvPicPr>
          <p:cNvPr id="2052" name="Picture 4" descr="VÃ½sledek obrÃ¡zku pro solera systÃ©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276872"/>
            <a:ext cx="8267523" cy="4176464"/>
          </a:xfrm>
          <a:prstGeom prst="rect">
            <a:avLst/>
          </a:prstGeom>
          <a:noFill/>
          <a:extLst>
            <a:ext uri="{909E8E84-426E-40DD-AFC4-6F175D3DCCD1}">
              <a14:hiddenFill xmlns:a14="http://schemas.microsoft.com/office/drawing/2010/main">
                <a:solidFill>
                  <a:srgbClr val="FFFFFF"/>
                </a:solidFill>
              </a14:hiddenFill>
            </a:ext>
          </a:extLst>
        </p:spPr>
      </p:pic>
      <p:sp>
        <p:nvSpPr>
          <p:cNvPr id="5" name="Ovál 5"/>
          <p:cNvSpPr/>
          <p:nvPr/>
        </p:nvSpPr>
        <p:spPr>
          <a:xfrm>
            <a:off x="2483768" y="351088"/>
            <a:ext cx="2736304" cy="127771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3600" spc="50" dirty="0" smtClean="0">
                <a:ln w="11430">
                  <a:solidFill>
                    <a:schemeClr val="bg1"/>
                  </a:solidFill>
                </a:ln>
                <a:solidFill>
                  <a:schemeClr val="bg1"/>
                </a:solidFill>
              </a:rPr>
              <a:t>NOVÉ VÍNO</a:t>
            </a:r>
            <a:endParaRPr lang="cs-CZ" sz="3600" spc="50" dirty="0">
              <a:ln w="11430">
                <a:solidFill>
                  <a:schemeClr val="bg1"/>
                </a:solidFill>
              </a:ln>
              <a:solidFill>
                <a:schemeClr val="bg1"/>
              </a:solidFill>
            </a:endParaRPr>
          </a:p>
        </p:txBody>
      </p:sp>
      <p:cxnSp>
        <p:nvCxnSpPr>
          <p:cNvPr id="4" name="Přímá spojnice se šipkou 3"/>
          <p:cNvCxnSpPr/>
          <p:nvPr/>
        </p:nvCxnSpPr>
        <p:spPr>
          <a:xfrm>
            <a:off x="3707904" y="1844824"/>
            <a:ext cx="0" cy="43204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25479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ouvisejÃ­cÃ­ obrÃ¡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6" y="0"/>
            <a:ext cx="933186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Ã½sledek obrÃ¡zku pro SHERRY ALKOHO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6096" y="2348880"/>
            <a:ext cx="3983859" cy="45091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8298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ál 1"/>
          <p:cNvSpPr/>
          <p:nvPr/>
        </p:nvSpPr>
        <p:spPr>
          <a:xfrm>
            <a:off x="2195736" y="548680"/>
            <a:ext cx="4536504" cy="122413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DEGUSTACE</a:t>
            </a:r>
            <a:endParaRPr lang="cs-CZ"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Šipka doprava 2"/>
          <p:cNvSpPr/>
          <p:nvPr/>
        </p:nvSpPr>
        <p:spPr>
          <a:xfrm>
            <a:off x="683568" y="836712"/>
            <a:ext cx="1043608" cy="64807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4" name="Nadpis 1"/>
          <p:cNvSpPr txBox="1">
            <a:spLocks/>
          </p:cNvSpPr>
          <p:nvPr/>
        </p:nvSpPr>
        <p:spPr>
          <a:xfrm>
            <a:off x="251520" y="2420888"/>
            <a:ext cx="4968552" cy="3717032"/>
          </a:xfrm>
          <a:prstGeom prst="rect">
            <a:avLst/>
          </a:prstGeom>
        </p:spPr>
        <p:txBody>
          <a:bodyPr>
            <a:normAutofit lnSpcReduction="10000"/>
            <a:scene3d>
              <a:camera prst="orthographicFront"/>
              <a:lightRig rig="threePt" dir="t"/>
            </a:scene3d>
            <a:sp3d extrusionH="57150">
              <a:bevelT w="38100" h="38100"/>
            </a:sp3d>
          </a:bodyPr>
          <a:lstStyle/>
          <a:p>
            <a:pPr marL="0" marR="0" lvl="0" indent="0" defTabSz="914400" rtl="0" eaLnBrk="1" fontAlgn="auto" latinLnBrk="0" hangingPunct="1">
              <a:lnSpc>
                <a:spcPct val="170000"/>
              </a:lnSpc>
              <a:spcBef>
                <a:spcPct val="0"/>
              </a:spcBef>
              <a:spcAft>
                <a:spcPts val="0"/>
              </a:spcAft>
              <a:buClrTx/>
              <a:buSzTx/>
              <a:buFontTx/>
              <a:buNone/>
              <a:tabLst/>
              <a:defRPr/>
            </a:pPr>
            <a:r>
              <a:rPr lang="cs-CZ" sz="4800" b="1" dirty="0" smtClean="0">
                <a:effectLst>
                  <a:outerShdw blurRad="50800" dist="38100" algn="l" rotWithShape="0">
                    <a:prstClr val="black">
                      <a:alpha val="40000"/>
                    </a:prstClr>
                  </a:outerShdw>
                </a:effectLst>
                <a:latin typeface="+mj-lt"/>
                <a:ea typeface="+mj-ea"/>
                <a:cs typeface="+mj-cs"/>
              </a:rPr>
              <a:t>ZRAKEM</a:t>
            </a:r>
          </a:p>
          <a:p>
            <a:pPr marL="0" marR="0" lvl="0" indent="0" defTabSz="914400" rtl="0" eaLnBrk="1" fontAlgn="auto" latinLnBrk="0" hangingPunct="1">
              <a:lnSpc>
                <a:spcPct val="170000"/>
              </a:lnSpc>
              <a:spcBef>
                <a:spcPct val="0"/>
              </a:spcBef>
              <a:spcAft>
                <a:spcPts val="0"/>
              </a:spcAft>
              <a:buClrTx/>
              <a:buSzTx/>
              <a:buFontTx/>
              <a:buNone/>
              <a:tabLst/>
              <a:defRPr/>
            </a:pPr>
            <a:r>
              <a:rPr lang="cs-CZ" sz="4800" b="1" dirty="0" smtClean="0">
                <a:effectLst>
                  <a:outerShdw blurRad="50800" dist="38100" algn="l" rotWithShape="0">
                    <a:prstClr val="black">
                      <a:alpha val="40000"/>
                    </a:prstClr>
                  </a:outerShdw>
                </a:effectLst>
                <a:latin typeface="+mj-lt"/>
                <a:ea typeface="+mj-ea"/>
                <a:cs typeface="+mj-cs"/>
              </a:rPr>
              <a:t>ČICHEM</a:t>
            </a:r>
          </a:p>
          <a:p>
            <a:pPr marL="0" marR="0" lvl="0" indent="0" defTabSz="914400" rtl="0" eaLnBrk="1" fontAlgn="auto" latinLnBrk="0" hangingPunct="1">
              <a:lnSpc>
                <a:spcPct val="170000"/>
              </a:lnSpc>
              <a:spcBef>
                <a:spcPct val="0"/>
              </a:spcBef>
              <a:spcAft>
                <a:spcPts val="0"/>
              </a:spcAft>
              <a:buClrTx/>
              <a:buSzTx/>
              <a:buFontTx/>
              <a:buNone/>
              <a:tabLst/>
              <a:defRPr/>
            </a:pPr>
            <a:r>
              <a:rPr lang="cs-CZ" sz="4800" b="1" dirty="0" smtClean="0">
                <a:effectLst>
                  <a:outerShdw blurRad="50800" dist="38100" algn="l" rotWithShape="0">
                    <a:prstClr val="black">
                      <a:alpha val="40000"/>
                    </a:prstClr>
                  </a:outerShdw>
                </a:effectLst>
                <a:latin typeface="+mj-lt"/>
                <a:ea typeface="+mj-ea"/>
                <a:cs typeface="+mj-cs"/>
              </a:rPr>
              <a:t>CHUTÍ</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cs-CZ" sz="4800" b="1" dirty="0" smtClean="0">
              <a:effectLst>
                <a:outerShdw blurRad="50800" dist="38100" algn="l" rotWithShape="0">
                  <a:prstClr val="black">
                    <a:alpha val="40000"/>
                  </a:prstClr>
                </a:outerShdw>
              </a:effectLst>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3600" b="1" i="0" u="none" strike="noStrike" kern="1200" cap="none" spc="0" normalizeH="0" baseline="0" noProof="0" dirty="0" smtClean="0">
              <a:ln>
                <a:noFill/>
              </a:ln>
              <a:solidFill>
                <a:schemeClr val="tx1"/>
              </a:solidFill>
              <a:effectLst>
                <a:outerShdw blurRad="50800" dist="38100" algn="l" rotWithShape="0">
                  <a:prstClr val="black">
                    <a:alpha val="40000"/>
                  </a:prstClr>
                </a:outerShdw>
              </a:effectLst>
              <a:uLnTx/>
              <a:uFillTx/>
              <a:latin typeface="+mj-lt"/>
              <a:ea typeface="+mj-ea"/>
              <a:cs typeface="+mj-cs"/>
            </a:endParaRPr>
          </a:p>
        </p:txBody>
      </p:sp>
      <p:sp>
        <p:nvSpPr>
          <p:cNvPr id="5" name="Nadpis 1"/>
          <p:cNvSpPr txBox="1">
            <a:spLocks/>
          </p:cNvSpPr>
          <p:nvPr/>
        </p:nvSpPr>
        <p:spPr>
          <a:xfrm>
            <a:off x="3059832" y="2348880"/>
            <a:ext cx="5184576" cy="1656184"/>
          </a:xfrm>
          <a:prstGeom prst="rect">
            <a:avLst/>
          </a:prstGeom>
        </p:spPr>
        <p:txBody>
          <a:bodyPr>
            <a:norm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lang="cs-CZ" sz="3200" b="1" dirty="0" smtClean="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endParaRPr>
          </a:p>
          <a:p>
            <a:pPr lvl="0" algn="ctr">
              <a:spcBef>
                <a:spcPct val="0"/>
              </a:spcBef>
              <a:defRPr/>
            </a:pPr>
            <a:r>
              <a:rPr lang="cs-CZ" sz="3200" b="1" dirty="0" smtClean="0">
                <a:effectLst>
                  <a:outerShdw blurRad="50800" dist="38100" algn="l" rotWithShape="0">
                    <a:prstClr val="black">
                      <a:alpha val="40000"/>
                    </a:prstClr>
                  </a:outerShdw>
                </a:effectLst>
                <a:latin typeface="+mj-lt"/>
                <a:ea typeface="+mj-ea"/>
                <a:cs typeface="+mj-cs"/>
              </a:rPr>
              <a:t>čistota   a    čirost     a    barva </a:t>
            </a:r>
          </a:p>
        </p:txBody>
      </p:sp>
      <p:sp>
        <p:nvSpPr>
          <p:cNvPr id="6" name="Ovál 1"/>
          <p:cNvSpPr/>
          <p:nvPr/>
        </p:nvSpPr>
        <p:spPr>
          <a:xfrm>
            <a:off x="4828220" y="2573288"/>
            <a:ext cx="1647800" cy="1143744"/>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jiskra</a:t>
            </a:r>
            <a:endParaRPr lang="cs-CZ"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Ovál 1"/>
          <p:cNvSpPr/>
          <p:nvPr/>
        </p:nvSpPr>
        <p:spPr>
          <a:xfrm>
            <a:off x="2987824" y="3717032"/>
            <a:ext cx="1935832" cy="1143744"/>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buket</a:t>
            </a:r>
            <a:endParaRPr lang="cs-CZ"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Obdélník 7"/>
          <p:cNvSpPr/>
          <p:nvPr/>
        </p:nvSpPr>
        <p:spPr>
          <a:xfrm>
            <a:off x="2123728" y="5157192"/>
            <a:ext cx="7452320" cy="584775"/>
          </a:xfrm>
          <a:prstGeom prst="rect">
            <a:avLst/>
          </a:prstGeom>
        </p:spPr>
        <p:txBody>
          <a:bodyPr wrap="square">
            <a:spAutoFit/>
          </a:bodyPr>
          <a:lstStyle/>
          <a:p>
            <a:r>
              <a:rPr lang="cs-CZ" sz="3200" b="1" dirty="0" smtClean="0">
                <a:effectLst>
                  <a:outerShdw blurRad="50800" dist="38100" algn="l" rotWithShape="0">
                    <a:prstClr val="black">
                      <a:alpha val="40000"/>
                    </a:prstClr>
                  </a:outerShdw>
                </a:effectLst>
                <a:latin typeface="+mj-lt"/>
                <a:ea typeface="+mj-ea"/>
                <a:cs typeface="+mj-cs"/>
              </a:rPr>
              <a:t>poměr cukru, alkoholu, kyselin a extraktu </a:t>
            </a:r>
          </a:p>
        </p:txBody>
      </p:sp>
      <p:sp>
        <p:nvSpPr>
          <p:cNvPr id="9" name="Ovál 1"/>
          <p:cNvSpPr/>
          <p:nvPr/>
        </p:nvSpPr>
        <p:spPr>
          <a:xfrm>
            <a:off x="3275856" y="5733256"/>
            <a:ext cx="4312096" cy="9087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Plnost vína</a:t>
            </a:r>
            <a:endParaRPr lang="cs-CZ"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ál 1"/>
          <p:cNvSpPr/>
          <p:nvPr/>
        </p:nvSpPr>
        <p:spPr>
          <a:xfrm>
            <a:off x="5183560" y="620688"/>
            <a:ext cx="3960440" cy="216024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VINNÝ NÁPOJ</a:t>
            </a:r>
            <a:endPar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4098" name="Picture 2" descr="SouvisejÃ­cÃ­ obrÃ¡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6632" y="1084960"/>
            <a:ext cx="4128393" cy="577303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ouvisejÃ­cÃ­ obrÃ¡zek"/>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4544" y="713124"/>
            <a:ext cx="5695224" cy="569522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VÃ½sledek obrÃ¡zku pro ROZINKY FÃKY"/>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75856" y="4917339"/>
            <a:ext cx="2477176" cy="166811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SouvisejÃ­cÃ­ obrÃ¡zek"/>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67247" y="1676796"/>
            <a:ext cx="3048273" cy="3048273"/>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VÃ½sledek obrÃ¡zku pro POMERANÄOVÃ A CITRONOVÃ KÅ®RA"/>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60032" y="3005805"/>
            <a:ext cx="4484512" cy="3852196"/>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VÃ½sledek obrÃ¡zku pro POMERANÄOVÃ A CITRONOVÃ KÅ®RA"/>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71374" y="2715702"/>
            <a:ext cx="2900264" cy="2900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45089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VÃ½sledek obrÃ¡zku pro PYRENEJSKÃ OSTROV"/>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VÃ½sledek obrÃ¡zku pro chrÃ¡nÄnÃ© zemÄpisnÃ© oznaÄenÃ­"/>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3688" y="1961455"/>
            <a:ext cx="4896544" cy="4896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4905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VÃ½sledek obrÃ¡zku pro SANGRIA VYROBENA V"/>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48" y="-99392"/>
            <a:ext cx="9159548" cy="7022783"/>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6168" y="1484784"/>
            <a:ext cx="4104456" cy="3416320"/>
          </a:xfrm>
          <a:prstGeom prst="rect">
            <a:avLst/>
          </a:prstGeom>
          <a:solidFill>
            <a:schemeClr val="bg1"/>
          </a:solidFill>
          <a:ln w="38100">
            <a:solidFill>
              <a:schemeClr val="tx1"/>
            </a:solidFill>
          </a:ln>
        </p:spPr>
        <p:txBody>
          <a:bodyPr wrap="square">
            <a:spAutoFit/>
          </a:bodyPr>
          <a:lstStyle/>
          <a:p>
            <a:pPr algn="ctr">
              <a:lnSpc>
                <a:spcPct val="150000"/>
              </a:lnSpc>
            </a:pPr>
            <a:r>
              <a:rPr lang="cs-CZ" sz="3600" b="1" dirty="0" smtClean="0">
                <a:effectLst>
                  <a:outerShdw blurRad="38100" dist="38100" dir="2700000" algn="tl">
                    <a:srgbClr val="000000">
                      <a:alpha val="43137"/>
                    </a:srgbClr>
                  </a:outerShdw>
                </a:effectLst>
              </a:rPr>
              <a:t>Vyrobeno v ….</a:t>
            </a:r>
          </a:p>
          <a:p>
            <a:pPr algn="ctr">
              <a:lnSpc>
                <a:spcPct val="150000"/>
              </a:lnSpc>
            </a:pPr>
            <a:r>
              <a:rPr lang="cs-CZ" sz="3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nebo</a:t>
            </a:r>
            <a:endParaRPr lang="cs-CZ" sz="3600" b="1" dirty="0" smtClean="0">
              <a:solidFill>
                <a:srgbClr val="FF0000"/>
              </a:solidFill>
              <a:effectLst>
                <a:outerShdw blurRad="38100" dist="38100" dir="2700000" algn="tl">
                  <a:srgbClr val="000000">
                    <a:alpha val="43137"/>
                  </a:srgbClr>
                </a:outerShdw>
              </a:effectLst>
            </a:endParaRPr>
          </a:p>
          <a:p>
            <a:pPr algn="ctr">
              <a:lnSpc>
                <a:spcPct val="150000"/>
              </a:lnSpc>
            </a:pPr>
            <a:r>
              <a:rPr lang="cs-CZ" sz="3600" b="1" dirty="0">
                <a:effectLst>
                  <a:outerShdw blurRad="38100" dist="38100" dir="2700000" algn="tl">
                    <a:srgbClr val="000000">
                      <a:alpha val="43137"/>
                    </a:srgbClr>
                  </a:outerShdw>
                </a:effectLst>
              </a:rPr>
              <a:t>A</a:t>
            </a:r>
            <a:r>
              <a:rPr lang="cs-CZ" sz="3600" b="1" dirty="0" smtClean="0">
                <a:effectLst>
                  <a:outerShdw blurRad="38100" dist="38100" dir="2700000" algn="tl">
                    <a:srgbClr val="000000">
                      <a:alpha val="43137"/>
                    </a:srgbClr>
                  </a:outerShdw>
                </a:effectLst>
              </a:rPr>
              <a:t>romatizovaný </a:t>
            </a:r>
          </a:p>
          <a:p>
            <a:pPr algn="ctr">
              <a:lnSpc>
                <a:spcPct val="150000"/>
              </a:lnSpc>
            </a:pPr>
            <a:r>
              <a:rPr lang="cs-CZ" sz="3600" b="1" dirty="0" smtClean="0">
                <a:effectLst>
                  <a:outerShdw blurRad="38100" dist="38100" dir="2700000" algn="tl">
                    <a:srgbClr val="000000">
                      <a:alpha val="43137"/>
                    </a:srgbClr>
                  </a:outerShdw>
                </a:effectLst>
              </a:rPr>
              <a:t>vinný nápoj</a:t>
            </a:r>
            <a:endParaRPr lang="cs-CZ"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712374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ál 2"/>
          <p:cNvSpPr/>
          <p:nvPr/>
        </p:nvSpPr>
        <p:spPr>
          <a:xfrm>
            <a:off x="17892" y="174948"/>
            <a:ext cx="5293704" cy="23042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ŠUMIVÁ VÍNA</a:t>
            </a:r>
            <a:endParaRPr lang="cs-CZ"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5" name="Picture 2" descr="VÃ½sledek obrÃ¡zku pro sekt"/>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2696" y="1628404"/>
            <a:ext cx="5048224" cy="5048224"/>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259632" y="3225552"/>
            <a:ext cx="6335240" cy="3261214"/>
          </a:xfrm>
          <a:prstGeom prst="rect">
            <a:avLst/>
          </a:prstGeom>
        </p:spPr>
        <p:txBody>
          <a:bodyPr wrap="square">
            <a:spAutoFit/>
          </a:bodyPr>
          <a:lstStyle/>
          <a:p>
            <a:pPr algn="ctr">
              <a:lnSpc>
                <a:spcPct val="200000"/>
              </a:lnSpc>
            </a:pPr>
            <a:r>
              <a:rPr lang="cs-CZ" sz="3600" b="1" dirty="0" smtClean="0">
                <a:effectLst>
                  <a:outerShdw blurRad="38100" dist="38100" dir="2700000" algn="tl">
                    <a:srgbClr val="000000">
                      <a:alpha val="43137"/>
                    </a:srgbClr>
                  </a:outerShdw>
                </a:effectLst>
              </a:rPr>
              <a:t>Šumivé </a:t>
            </a:r>
            <a:r>
              <a:rPr lang="cs-CZ" sz="3600" b="1" dirty="0">
                <a:effectLst>
                  <a:outerShdw blurRad="38100" dist="38100" dir="2700000" algn="tl">
                    <a:srgbClr val="000000">
                      <a:alpha val="43137"/>
                    </a:srgbClr>
                  </a:outerShdw>
                </a:effectLst>
              </a:rPr>
              <a:t>víno (sekt) </a:t>
            </a:r>
            <a:endParaRPr lang="cs-CZ" sz="3600" b="1" dirty="0" smtClean="0">
              <a:effectLst>
                <a:outerShdw blurRad="38100" dist="38100" dir="2700000" algn="tl">
                  <a:srgbClr val="000000">
                    <a:alpha val="43137"/>
                  </a:srgbClr>
                </a:outerShdw>
              </a:effectLst>
            </a:endParaRPr>
          </a:p>
          <a:p>
            <a:pPr algn="ctr">
              <a:lnSpc>
                <a:spcPct val="200000"/>
              </a:lnSpc>
            </a:pPr>
            <a:r>
              <a:rPr lang="cs-CZ" sz="3600" b="1" dirty="0" smtClean="0">
                <a:effectLst>
                  <a:outerShdw blurRad="38100" dist="38100" dir="2700000" algn="tl">
                    <a:srgbClr val="000000">
                      <a:alpha val="43137"/>
                    </a:srgbClr>
                  </a:outerShdw>
                </a:effectLst>
              </a:rPr>
              <a:t>se </a:t>
            </a:r>
            <a:r>
              <a:rPr lang="cs-CZ" sz="3600" b="1" dirty="0">
                <a:effectLst>
                  <a:outerShdw blurRad="38100" dist="38100" dir="2700000" algn="tl">
                    <a:srgbClr val="000000">
                      <a:alpha val="43137"/>
                    </a:srgbClr>
                  </a:outerShdw>
                </a:effectLst>
              </a:rPr>
              <a:t>vyrábí </a:t>
            </a:r>
            <a:r>
              <a:rPr lang="cs-CZ" sz="3600" b="1" u="sng" dirty="0">
                <a:effectLst>
                  <a:outerShdw blurRad="38100" dist="38100" dir="2700000" algn="tl">
                    <a:srgbClr val="000000">
                      <a:alpha val="43137"/>
                    </a:srgbClr>
                  </a:outerShdw>
                </a:effectLst>
              </a:rPr>
              <a:t>druhotným</a:t>
            </a:r>
            <a:r>
              <a:rPr lang="cs-CZ" sz="3600" b="1" dirty="0">
                <a:effectLst>
                  <a:outerShdw blurRad="38100" dist="38100" dir="2700000" algn="tl">
                    <a:srgbClr val="000000">
                      <a:alpha val="43137"/>
                    </a:srgbClr>
                  </a:outerShdw>
                </a:effectLst>
              </a:rPr>
              <a:t> kvašením přírodních </a:t>
            </a:r>
            <a:r>
              <a:rPr lang="cs-CZ" sz="3600" b="1" dirty="0" smtClean="0">
                <a:effectLst>
                  <a:outerShdw blurRad="38100" dist="38100" dir="2700000" algn="tl">
                    <a:srgbClr val="000000">
                      <a:alpha val="43137"/>
                    </a:srgbClr>
                  </a:outerShdw>
                </a:effectLst>
              </a:rPr>
              <a:t>vín</a:t>
            </a:r>
            <a:endParaRPr lang="cs-CZ" sz="3600" b="1" dirty="0">
              <a:effectLst>
                <a:outerShdw blurRad="38100" dist="38100" dir="2700000" algn="tl">
                  <a:srgbClr val="000000">
                    <a:alpha val="43137"/>
                  </a:srgbClr>
                </a:outerShdw>
              </a:effectLst>
            </a:endParaRPr>
          </a:p>
        </p:txBody>
      </p:sp>
      <p:pic>
        <p:nvPicPr>
          <p:cNvPr id="1026" name="Picture 2" descr="VÃ½sledek obrÃ¡zku pro vÃ­no hroznovÃ©"/>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76056" y="-303531"/>
            <a:ext cx="4191280" cy="27827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ouvisejÃ­cÃ­ obrÃ¡zek"/>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16016" y="1131416"/>
            <a:ext cx="4029075" cy="26955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Výsledek obrázku pro SEKT"/>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31840" y="1484784"/>
            <a:ext cx="9961850" cy="5191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85040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Ã½sledek obrÃ¡zku pro sek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911734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vál 1"/>
          <p:cNvSpPr/>
          <p:nvPr/>
        </p:nvSpPr>
        <p:spPr>
          <a:xfrm>
            <a:off x="179512" y="149007"/>
            <a:ext cx="7416824" cy="1623809"/>
          </a:xfrm>
          <a:prstGeom prst="ellipse">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Znaky  šumivých vín:</a:t>
            </a:r>
          </a:p>
        </p:txBody>
      </p:sp>
      <p:sp>
        <p:nvSpPr>
          <p:cNvPr id="3" name="Obdélník 2"/>
          <p:cNvSpPr/>
          <p:nvPr/>
        </p:nvSpPr>
        <p:spPr>
          <a:xfrm>
            <a:off x="179512" y="4077072"/>
            <a:ext cx="8964488" cy="2585323"/>
          </a:xfrm>
          <a:prstGeom prst="rect">
            <a:avLst/>
          </a:prstGeom>
        </p:spPr>
        <p:txBody>
          <a:bodyPr wrap="square">
            <a:spAutoFit/>
          </a:bodyPr>
          <a:lstStyle/>
          <a:p>
            <a:pPr algn="r">
              <a:lnSpc>
                <a:spcPct val="150000"/>
              </a:lnSpc>
            </a:pPr>
            <a:r>
              <a:rPr lang="cs-CZ" sz="3600" dirty="0"/>
              <a:t>víno </a:t>
            </a:r>
            <a:r>
              <a:rPr lang="cs-CZ" sz="3600" dirty="0" smtClean="0"/>
              <a:t>bylo skladováno </a:t>
            </a:r>
            <a:r>
              <a:rPr lang="cs-CZ" sz="3600" dirty="0"/>
              <a:t>minimálně </a:t>
            </a:r>
            <a:r>
              <a:rPr lang="cs-CZ" sz="3600" b="1" dirty="0"/>
              <a:t>9 </a:t>
            </a:r>
            <a:r>
              <a:rPr lang="cs-CZ" sz="3600" b="1" dirty="0" smtClean="0"/>
              <a:t>měsíců</a:t>
            </a:r>
          </a:p>
          <a:p>
            <a:pPr algn="r">
              <a:lnSpc>
                <a:spcPct val="150000"/>
              </a:lnSpc>
            </a:pPr>
            <a:r>
              <a:rPr lang="cs-CZ" sz="3600" b="1" dirty="0" smtClean="0"/>
              <a:t> </a:t>
            </a:r>
            <a:r>
              <a:rPr lang="cs-CZ" sz="3600" dirty="0" smtClean="0"/>
              <a:t>při </a:t>
            </a:r>
            <a:r>
              <a:rPr lang="cs-CZ" sz="3600" dirty="0"/>
              <a:t>otevření lahve silně </a:t>
            </a:r>
            <a:r>
              <a:rPr lang="cs-CZ" sz="3600" b="1" dirty="0"/>
              <a:t>uniká CO</a:t>
            </a:r>
            <a:r>
              <a:rPr lang="cs-CZ" sz="3600" b="1" baseline="-25000" dirty="0"/>
              <a:t>2</a:t>
            </a:r>
            <a:r>
              <a:rPr lang="cs-CZ" sz="3600" b="1" dirty="0"/>
              <a:t> </a:t>
            </a:r>
          </a:p>
          <a:p>
            <a:pPr algn="r">
              <a:lnSpc>
                <a:spcPct val="150000"/>
              </a:lnSpc>
            </a:pPr>
            <a:r>
              <a:rPr lang="cs-CZ" sz="3600" dirty="0"/>
              <a:t>může obsahovat </a:t>
            </a:r>
            <a:r>
              <a:rPr lang="cs-CZ" sz="3600" b="1" dirty="0"/>
              <a:t>max. 250 mg SO</a:t>
            </a:r>
            <a:r>
              <a:rPr lang="cs-CZ" sz="3600" b="1" baseline="-25000" dirty="0"/>
              <a:t>2</a:t>
            </a:r>
          </a:p>
        </p:txBody>
      </p:sp>
    </p:spTree>
    <p:extLst>
      <p:ext uri="{BB962C8B-B14F-4D97-AF65-F5344CB8AC3E}">
        <p14:creationId xmlns:p14="http://schemas.microsoft.com/office/powerpoint/2010/main" val="424084547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ál 2"/>
          <p:cNvSpPr/>
          <p:nvPr/>
        </p:nvSpPr>
        <p:spPr>
          <a:xfrm>
            <a:off x="-900608" y="17710"/>
            <a:ext cx="5293704" cy="2304256"/>
          </a:xfrm>
          <a:prstGeom prst="ellipse">
            <a:avLst/>
          </a:prstGeom>
          <a:noFill/>
          <a:ln>
            <a:noFill/>
          </a:ln>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cs-CZ" sz="6600" b="1" spc="50" dirty="0" smtClean="0">
                <a:ln w="11430">
                  <a:solidFill>
                    <a:schemeClr val="bg1"/>
                  </a:solidFill>
                </a:ln>
                <a:solidFill>
                  <a:srgbClr val="FF0000"/>
                </a:solidFill>
                <a:effectLst>
                  <a:outerShdw blurRad="76200" dist="50800" dir="5400000" algn="tl" rotWithShape="0">
                    <a:srgbClr val="000000">
                      <a:alpha val="65000"/>
                    </a:srgbClr>
                  </a:outerShdw>
                </a:effectLst>
              </a:rPr>
              <a:t>Výroba:</a:t>
            </a:r>
            <a:endParaRPr lang="cs-CZ" sz="6600" b="1" spc="50" dirty="0">
              <a:ln w="11430">
                <a:solidFill>
                  <a:schemeClr val="bg1"/>
                </a:solidFill>
              </a:ln>
              <a:solidFill>
                <a:srgbClr val="FF0000"/>
              </a:solidFill>
              <a:effectLst>
                <a:outerShdw blurRad="76200" dist="50800" dir="5400000" algn="tl" rotWithShape="0">
                  <a:srgbClr val="000000">
                    <a:alpha val="65000"/>
                  </a:srgbClr>
                </a:outerShdw>
              </a:effectLst>
            </a:endParaRPr>
          </a:p>
        </p:txBody>
      </p:sp>
      <p:sp>
        <p:nvSpPr>
          <p:cNvPr id="4" name="Obdélník 3"/>
          <p:cNvSpPr/>
          <p:nvPr/>
        </p:nvSpPr>
        <p:spPr>
          <a:xfrm>
            <a:off x="187806" y="2299790"/>
            <a:ext cx="6566276" cy="923330"/>
          </a:xfrm>
          <a:prstGeom prst="rect">
            <a:avLst/>
          </a:prstGeom>
          <a:solidFill>
            <a:schemeClr val="bg1"/>
          </a:solidFill>
          <a:ln w="38100">
            <a:solidFill>
              <a:schemeClr val="tx1"/>
            </a:solidFill>
          </a:ln>
        </p:spPr>
        <p:txBody>
          <a:bodyPr wrap="square">
            <a:spAutoFit/>
          </a:bodyPr>
          <a:lstStyle/>
          <a:p>
            <a:pPr algn="ctr">
              <a:lnSpc>
                <a:spcPct val="150000"/>
              </a:lnSpc>
            </a:pPr>
            <a:r>
              <a:rPr lang="cs-CZ" sz="3600" b="1" dirty="0" smtClean="0">
                <a:effectLst>
                  <a:outerShdw blurRad="38100" dist="38100" dir="2700000" algn="tl">
                    <a:srgbClr val="000000">
                      <a:alpha val="43137"/>
                    </a:srgbClr>
                  </a:outerShdw>
                </a:effectLst>
              </a:rPr>
              <a:t>Klidná přírodní vína se smíchají</a:t>
            </a:r>
            <a:endParaRPr lang="cs-CZ" sz="3600" b="1" dirty="0">
              <a:effectLst>
                <a:outerShdw blurRad="38100" dist="38100" dir="2700000" algn="tl">
                  <a:srgbClr val="000000">
                    <a:alpha val="43137"/>
                  </a:srgbClr>
                </a:outerShdw>
              </a:effectLst>
            </a:endParaRPr>
          </a:p>
        </p:txBody>
      </p:sp>
      <p:sp>
        <p:nvSpPr>
          <p:cNvPr id="6" name="Obdélník 5"/>
          <p:cNvSpPr/>
          <p:nvPr/>
        </p:nvSpPr>
        <p:spPr>
          <a:xfrm>
            <a:off x="899164" y="4437112"/>
            <a:ext cx="5143560" cy="923330"/>
          </a:xfrm>
          <a:prstGeom prst="rect">
            <a:avLst/>
          </a:prstGeom>
          <a:solidFill>
            <a:schemeClr val="bg1"/>
          </a:solidFill>
          <a:ln w="38100">
            <a:solidFill>
              <a:schemeClr val="tx1"/>
            </a:solidFill>
          </a:ln>
        </p:spPr>
        <p:txBody>
          <a:bodyPr wrap="square">
            <a:spAutoFit/>
          </a:bodyPr>
          <a:lstStyle/>
          <a:p>
            <a:pPr algn="ctr">
              <a:lnSpc>
                <a:spcPct val="150000"/>
              </a:lnSpc>
            </a:pPr>
            <a:r>
              <a:rPr lang="cs-CZ" sz="3600" b="1" dirty="0" smtClean="0">
                <a:effectLst>
                  <a:outerShdw blurRad="38100" dist="38100" dir="2700000" algn="tl">
                    <a:srgbClr val="000000">
                      <a:alpha val="43137"/>
                    </a:srgbClr>
                  </a:outerShdw>
                </a:effectLst>
              </a:rPr>
              <a:t>+ cukr + vinné kvasinky</a:t>
            </a:r>
            <a:endParaRPr lang="cs-CZ" sz="3600" b="1" dirty="0">
              <a:effectLst>
                <a:outerShdw blurRad="38100" dist="38100" dir="2700000" algn="tl">
                  <a:srgbClr val="000000">
                    <a:alpha val="43137"/>
                  </a:srgbClr>
                </a:outerShdw>
              </a:effectLst>
            </a:endParaRPr>
          </a:p>
        </p:txBody>
      </p:sp>
      <p:sp>
        <p:nvSpPr>
          <p:cNvPr id="7" name="Obdélník 6"/>
          <p:cNvSpPr/>
          <p:nvPr/>
        </p:nvSpPr>
        <p:spPr>
          <a:xfrm>
            <a:off x="3817596" y="5733256"/>
            <a:ext cx="5143560" cy="837473"/>
          </a:xfrm>
          <a:prstGeom prst="rect">
            <a:avLst/>
          </a:prstGeom>
          <a:solidFill>
            <a:schemeClr val="bg1"/>
          </a:solidFill>
          <a:ln w="38100">
            <a:solidFill>
              <a:schemeClr val="tx1"/>
            </a:solidFill>
          </a:ln>
        </p:spPr>
        <p:txBody>
          <a:bodyPr wrap="square">
            <a:spAutoFit/>
          </a:bodyPr>
          <a:lstStyle/>
          <a:p>
            <a:pPr algn="ctr">
              <a:lnSpc>
                <a:spcPct val="150000"/>
              </a:lnSpc>
            </a:pPr>
            <a:r>
              <a:rPr lang="cs-CZ" sz="3600" b="1" dirty="0" smtClean="0">
                <a:effectLst>
                  <a:outerShdw blurRad="38100" dist="38100" dir="2700000" algn="tl">
                    <a:srgbClr val="000000">
                      <a:alpha val="43137"/>
                    </a:srgbClr>
                  </a:outerShdw>
                </a:effectLst>
              </a:rPr>
              <a:t>DRUHOTNÉ KVAŠENÍ</a:t>
            </a:r>
            <a:endParaRPr lang="cs-CZ" sz="3600" b="1" dirty="0">
              <a:effectLst>
                <a:outerShdw blurRad="38100" dist="38100" dir="2700000" algn="tl">
                  <a:srgbClr val="000000">
                    <a:alpha val="43137"/>
                  </a:srgbClr>
                </a:outerShdw>
              </a:effectLst>
            </a:endParaRPr>
          </a:p>
        </p:txBody>
      </p:sp>
      <p:sp>
        <p:nvSpPr>
          <p:cNvPr id="8" name="Je rovno 7"/>
          <p:cNvSpPr/>
          <p:nvPr/>
        </p:nvSpPr>
        <p:spPr>
          <a:xfrm>
            <a:off x="1259632" y="5733256"/>
            <a:ext cx="1368152" cy="936104"/>
          </a:xfrm>
          <a:prstGeom prst="mathEqual">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9" name="Ovál 8"/>
          <p:cNvSpPr/>
          <p:nvPr/>
        </p:nvSpPr>
        <p:spPr>
          <a:xfrm>
            <a:off x="4125790" y="2818196"/>
            <a:ext cx="5256584" cy="1813892"/>
          </a:xfrm>
          <a:prstGeom prst="ellipse">
            <a:avLst/>
          </a:prstGeom>
          <a:noFill/>
          <a:ln>
            <a:noFill/>
          </a:ln>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scelování</a:t>
            </a:r>
            <a:endParaRPr lang="cs-CZ"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Ovál 4"/>
          <p:cNvSpPr/>
          <p:nvPr/>
        </p:nvSpPr>
        <p:spPr>
          <a:xfrm>
            <a:off x="5004048" y="2761455"/>
            <a:ext cx="3669076" cy="181389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CUVEÉ</a:t>
            </a:r>
            <a:endParaRPr lang="cs-CZ"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66825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VÃ½sledek obrÃ¡zku pro Å¡ampaÅskÃ© vyrobenÃ© klasickou metodo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0" y="-81328"/>
            <a:ext cx="9252520" cy="6934090"/>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179512" y="2780928"/>
            <a:ext cx="8534064" cy="3024336"/>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6600" b="1" spc="50" dirty="0" smtClean="0">
                <a:ln w="11430">
                  <a:solidFill>
                    <a:schemeClr val="bg1"/>
                  </a:solidFill>
                </a:ln>
                <a:solidFill>
                  <a:srgbClr val="7030A0"/>
                </a:solidFill>
                <a:effectLst>
                  <a:outerShdw blurRad="76200" dist="50800" dir="5400000" algn="tl" rotWithShape="0">
                    <a:srgbClr val="000000">
                      <a:alpha val="65000"/>
                    </a:srgbClr>
                  </a:outerShdw>
                </a:effectLst>
              </a:rPr>
              <a:t>ŠAMPAŇSKÉHO METODA </a:t>
            </a:r>
          </a:p>
          <a:p>
            <a:pPr algn="ctr"/>
            <a:r>
              <a:rPr lang="cs-CZ" sz="4400" b="1" spc="50" dirty="0" smtClean="0">
                <a:ln w="11430">
                  <a:noFill/>
                </a:ln>
                <a:solidFill>
                  <a:srgbClr val="7030A0"/>
                </a:solidFill>
              </a:rPr>
              <a:t>(</a:t>
            </a:r>
            <a:r>
              <a:rPr lang="cs-CZ" sz="4400" b="1" spc="50" dirty="0">
                <a:ln w="11430">
                  <a:noFill/>
                </a:ln>
                <a:solidFill>
                  <a:srgbClr val="7030A0"/>
                </a:solidFill>
              </a:rPr>
              <a:t>k</a:t>
            </a:r>
            <a:r>
              <a:rPr lang="cs-CZ" sz="4400" b="1" spc="50" dirty="0" smtClean="0">
                <a:ln w="11430">
                  <a:noFill/>
                </a:ln>
                <a:solidFill>
                  <a:srgbClr val="7030A0"/>
                </a:solidFill>
              </a:rPr>
              <a:t>lasická metoda)</a:t>
            </a:r>
            <a:endParaRPr lang="cs-CZ" sz="4400" b="1" spc="50" dirty="0">
              <a:ln w="11430">
                <a:noFill/>
              </a:ln>
              <a:solidFill>
                <a:srgbClr val="7030A0"/>
              </a:solidFill>
            </a:endParaRPr>
          </a:p>
        </p:txBody>
      </p:sp>
    </p:spTree>
    <p:extLst>
      <p:ext uri="{BB962C8B-B14F-4D97-AF65-F5344CB8AC3E}">
        <p14:creationId xmlns:p14="http://schemas.microsoft.com/office/powerpoint/2010/main" val="374501121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99CC">
            <a:alpha val="0"/>
          </a:srgbClr>
        </a:solidFill>
        <a:effectLst/>
      </p:bgPr>
    </p:bg>
    <p:spTree>
      <p:nvGrpSpPr>
        <p:cNvPr id="1" name=""/>
        <p:cNvGrpSpPr/>
        <p:nvPr/>
      </p:nvGrpSpPr>
      <p:grpSpPr>
        <a:xfrm>
          <a:off x="0" y="0"/>
          <a:ext cx="0" cy="0"/>
          <a:chOff x="0" y="0"/>
          <a:chExt cx="0" cy="0"/>
        </a:xfrm>
      </p:grpSpPr>
      <p:pic>
        <p:nvPicPr>
          <p:cNvPr id="2" name="Picture 2" descr="VÃ½sledek obrÃ¡zku pro schÃ©ma vÃ½roby sektÅ¯"/>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28" t="26815" r="5489" b="12072"/>
          <a:stretch/>
        </p:blipFill>
        <p:spPr bwMode="auto">
          <a:xfrm>
            <a:off x="126124" y="1124744"/>
            <a:ext cx="8875986"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52362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99CC">
            <a:alpha val="0"/>
          </a:srgbClr>
        </a:solidFill>
        <a:effectLst/>
      </p:bgPr>
    </p:bg>
    <p:spTree>
      <p:nvGrpSpPr>
        <p:cNvPr id="1" name=""/>
        <p:cNvGrpSpPr/>
        <p:nvPr/>
      </p:nvGrpSpPr>
      <p:grpSpPr>
        <a:xfrm>
          <a:off x="0" y="0"/>
          <a:ext cx="0" cy="0"/>
          <a:chOff x="0" y="0"/>
          <a:chExt cx="0" cy="0"/>
        </a:xfrm>
      </p:grpSpPr>
      <p:sp>
        <p:nvSpPr>
          <p:cNvPr id="2" name="Obdélník 1"/>
          <p:cNvSpPr/>
          <p:nvPr/>
        </p:nvSpPr>
        <p:spPr>
          <a:xfrm>
            <a:off x="172270" y="332656"/>
            <a:ext cx="8799460" cy="1107996"/>
          </a:xfrm>
          <a:prstGeom prst="rect">
            <a:avLst/>
          </a:prstGeom>
        </p:spPr>
        <p:txBody>
          <a:bodyPr wrap="none">
            <a:spAutoFit/>
          </a:bodyPr>
          <a:lstStyle/>
          <a:p>
            <a:pPr algn="ctr"/>
            <a:r>
              <a:rPr lang="cs-CZ" sz="6600" b="1" spc="50" dirty="0">
                <a:ln w="11430">
                  <a:solidFill>
                    <a:schemeClr val="bg1"/>
                  </a:solidFill>
                </a:ln>
                <a:solidFill>
                  <a:srgbClr val="7030A0"/>
                </a:solidFill>
                <a:effectLst>
                  <a:outerShdw blurRad="76200" dist="50800" dir="5400000" algn="tl" rotWithShape="0">
                    <a:srgbClr val="000000">
                      <a:alpha val="65000"/>
                    </a:srgbClr>
                  </a:outerShdw>
                </a:effectLst>
              </a:rPr>
              <a:t>TRANSFEROVÁ METODA</a:t>
            </a:r>
          </a:p>
        </p:txBody>
      </p:sp>
      <p:pic>
        <p:nvPicPr>
          <p:cNvPr id="10242" name="Picture 2" descr="VÃ½sledek obrÃ¡zku pro Å¡ampaÅskÃ© vyrobenÃ© klasickou metodo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68" y="1988840"/>
            <a:ext cx="9165475" cy="486916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57021" y="1836149"/>
            <a:ext cx="1863914" cy="923330"/>
          </a:xfrm>
          <a:prstGeom prst="rect">
            <a:avLst/>
          </a:prstGeom>
          <a:solidFill>
            <a:schemeClr val="bg1"/>
          </a:solidFill>
          <a:ln w="38100">
            <a:solidFill>
              <a:schemeClr val="tx1"/>
            </a:solidFill>
          </a:ln>
        </p:spPr>
        <p:txBody>
          <a:bodyPr wrap="square">
            <a:spAutoFit/>
          </a:bodyPr>
          <a:lstStyle/>
          <a:p>
            <a:pPr algn="ctr">
              <a:lnSpc>
                <a:spcPct val="150000"/>
              </a:lnSpc>
            </a:pPr>
            <a:r>
              <a:rPr lang="cs-CZ" sz="3600" b="1" dirty="0" smtClean="0">
                <a:effectLst>
                  <a:outerShdw blurRad="38100" dist="38100" dir="2700000" algn="tl">
                    <a:srgbClr val="000000">
                      <a:alpha val="43137"/>
                    </a:srgbClr>
                  </a:outerShdw>
                </a:effectLst>
              </a:rPr>
              <a:t>Nádrž</a:t>
            </a:r>
            <a:endParaRPr lang="cs-CZ" sz="3600" b="1" dirty="0">
              <a:effectLst>
                <a:outerShdw blurRad="38100" dist="38100" dir="2700000" algn="tl">
                  <a:srgbClr val="000000">
                    <a:alpha val="43137"/>
                  </a:srgbClr>
                </a:outerShdw>
              </a:effectLst>
            </a:endParaRPr>
          </a:p>
        </p:txBody>
      </p:sp>
      <p:sp>
        <p:nvSpPr>
          <p:cNvPr id="5" name="Obdélník 4"/>
          <p:cNvSpPr/>
          <p:nvPr/>
        </p:nvSpPr>
        <p:spPr>
          <a:xfrm>
            <a:off x="4211960" y="4337190"/>
            <a:ext cx="1863914" cy="923330"/>
          </a:xfrm>
          <a:prstGeom prst="rect">
            <a:avLst/>
          </a:prstGeom>
          <a:solidFill>
            <a:schemeClr val="bg1"/>
          </a:solidFill>
          <a:ln w="38100">
            <a:solidFill>
              <a:schemeClr val="tx1"/>
            </a:solidFill>
          </a:ln>
        </p:spPr>
        <p:txBody>
          <a:bodyPr wrap="square">
            <a:spAutoFit/>
          </a:bodyPr>
          <a:lstStyle/>
          <a:p>
            <a:pPr algn="ctr">
              <a:lnSpc>
                <a:spcPct val="150000"/>
              </a:lnSpc>
            </a:pPr>
            <a:r>
              <a:rPr lang="cs-CZ" sz="3600" b="1" dirty="0" smtClean="0">
                <a:effectLst>
                  <a:outerShdw blurRad="38100" dist="38100" dir="2700000" algn="tl">
                    <a:srgbClr val="000000">
                      <a:alpha val="43137"/>
                    </a:srgbClr>
                  </a:outerShdw>
                </a:effectLst>
              </a:rPr>
              <a:t>Nádrž</a:t>
            </a:r>
            <a:endParaRPr lang="cs-CZ" sz="3600" b="1" dirty="0">
              <a:effectLst>
                <a:outerShdw blurRad="38100" dist="38100" dir="2700000" algn="tl">
                  <a:srgbClr val="000000">
                    <a:alpha val="43137"/>
                  </a:srgbClr>
                </a:outerShdw>
              </a:effectLst>
            </a:endParaRPr>
          </a:p>
        </p:txBody>
      </p:sp>
      <p:sp>
        <p:nvSpPr>
          <p:cNvPr id="6" name="Obdélník 5"/>
          <p:cNvSpPr/>
          <p:nvPr/>
        </p:nvSpPr>
        <p:spPr>
          <a:xfrm>
            <a:off x="1088978" y="3499717"/>
            <a:ext cx="1863914" cy="837473"/>
          </a:xfrm>
          <a:prstGeom prst="rect">
            <a:avLst/>
          </a:prstGeom>
          <a:solidFill>
            <a:schemeClr val="bg1"/>
          </a:solidFill>
          <a:ln w="38100">
            <a:solidFill>
              <a:schemeClr val="tx1"/>
            </a:solidFill>
          </a:ln>
        </p:spPr>
        <p:txBody>
          <a:bodyPr wrap="square">
            <a:spAutoFit/>
          </a:bodyPr>
          <a:lstStyle/>
          <a:p>
            <a:pPr algn="ctr">
              <a:lnSpc>
                <a:spcPct val="150000"/>
              </a:lnSpc>
            </a:pPr>
            <a:r>
              <a:rPr lang="cs-CZ" sz="3600" b="1" dirty="0" smtClean="0">
                <a:effectLst>
                  <a:outerShdw blurRad="38100" dist="38100" dir="2700000" algn="tl">
                    <a:srgbClr val="000000">
                      <a:alpha val="43137"/>
                    </a:srgbClr>
                  </a:outerShdw>
                </a:effectLst>
              </a:rPr>
              <a:t>Lahev</a:t>
            </a:r>
            <a:endParaRPr lang="cs-CZ" sz="3600" b="1" dirty="0">
              <a:effectLst>
                <a:outerShdw blurRad="38100" dist="38100" dir="2700000" algn="tl">
                  <a:srgbClr val="000000">
                    <a:alpha val="43137"/>
                  </a:srgbClr>
                </a:outerShdw>
              </a:effectLst>
            </a:endParaRPr>
          </a:p>
        </p:txBody>
      </p:sp>
      <p:sp>
        <p:nvSpPr>
          <p:cNvPr id="7" name="Obdélník 6"/>
          <p:cNvSpPr/>
          <p:nvPr/>
        </p:nvSpPr>
        <p:spPr>
          <a:xfrm>
            <a:off x="6804248" y="2063717"/>
            <a:ext cx="1863914" cy="837473"/>
          </a:xfrm>
          <a:prstGeom prst="rect">
            <a:avLst/>
          </a:prstGeom>
          <a:solidFill>
            <a:schemeClr val="bg1"/>
          </a:solidFill>
          <a:ln w="38100">
            <a:solidFill>
              <a:schemeClr val="tx1"/>
            </a:solidFill>
          </a:ln>
        </p:spPr>
        <p:txBody>
          <a:bodyPr wrap="square">
            <a:spAutoFit/>
          </a:bodyPr>
          <a:lstStyle/>
          <a:p>
            <a:pPr algn="ctr">
              <a:lnSpc>
                <a:spcPct val="150000"/>
              </a:lnSpc>
            </a:pPr>
            <a:r>
              <a:rPr lang="cs-CZ" sz="3600" b="1" dirty="0" smtClean="0">
                <a:effectLst>
                  <a:outerShdw blurRad="38100" dist="38100" dir="2700000" algn="tl">
                    <a:srgbClr val="000000">
                      <a:alpha val="43137"/>
                    </a:srgbClr>
                  </a:outerShdw>
                </a:effectLst>
              </a:rPr>
              <a:t>Lahev</a:t>
            </a:r>
          </a:p>
        </p:txBody>
      </p:sp>
      <p:cxnSp>
        <p:nvCxnSpPr>
          <p:cNvPr id="8" name="Přímá spojnice se šipkou 7"/>
          <p:cNvCxnSpPr/>
          <p:nvPr/>
        </p:nvCxnSpPr>
        <p:spPr>
          <a:xfrm>
            <a:off x="973227" y="2901190"/>
            <a:ext cx="1080120" cy="440723"/>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Přímá spojnice se šipkou 10"/>
          <p:cNvCxnSpPr/>
          <p:nvPr/>
        </p:nvCxnSpPr>
        <p:spPr>
          <a:xfrm>
            <a:off x="2555776" y="4423420"/>
            <a:ext cx="1477236" cy="595796"/>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Přímá spojnice se šipkou 12"/>
          <p:cNvCxnSpPr/>
          <p:nvPr/>
        </p:nvCxnSpPr>
        <p:spPr>
          <a:xfrm flipV="1">
            <a:off x="6264188" y="3121551"/>
            <a:ext cx="1080120" cy="1599768"/>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441211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978516" y="332656"/>
            <a:ext cx="7186967" cy="1785104"/>
          </a:xfrm>
          <a:prstGeom prst="rect">
            <a:avLst/>
          </a:prstGeom>
        </p:spPr>
        <p:txBody>
          <a:bodyPr wrap="none">
            <a:spAutoFit/>
          </a:bodyPr>
          <a:lstStyle/>
          <a:p>
            <a:pPr algn="ctr"/>
            <a:r>
              <a:rPr lang="cs-CZ" sz="6600" b="1" spc="50" dirty="0" smtClean="0">
                <a:ln w="11430">
                  <a:solidFill>
                    <a:schemeClr val="bg1"/>
                  </a:solidFill>
                </a:ln>
                <a:solidFill>
                  <a:srgbClr val="7030A0"/>
                </a:solidFill>
                <a:effectLst>
                  <a:outerShdw blurRad="76200" dist="50800" dir="5400000" algn="tl" rotWithShape="0">
                    <a:srgbClr val="000000">
                      <a:alpha val="65000"/>
                    </a:srgbClr>
                  </a:outerShdw>
                </a:effectLst>
              </a:rPr>
              <a:t>CHARMAT METODA</a:t>
            </a:r>
          </a:p>
          <a:p>
            <a:pPr algn="ctr"/>
            <a:r>
              <a:rPr lang="cs-CZ" sz="4400" b="1" spc="50" dirty="0" smtClean="0">
                <a:ln w="11430">
                  <a:solidFill>
                    <a:schemeClr val="bg1"/>
                  </a:solidFill>
                </a:ln>
                <a:solidFill>
                  <a:srgbClr val="7030A0"/>
                </a:solidFill>
                <a:effectLst>
                  <a:outerShdw blurRad="76200" dist="50800" dir="5400000" algn="tl" rotWithShape="0">
                    <a:srgbClr val="000000">
                      <a:alpha val="65000"/>
                    </a:srgbClr>
                  </a:outerShdw>
                </a:effectLst>
              </a:rPr>
              <a:t>(kvašení v tancích)</a:t>
            </a:r>
            <a:endParaRPr lang="cs-CZ" sz="4400" b="1" spc="50" dirty="0">
              <a:ln w="11430">
                <a:solidFill>
                  <a:schemeClr val="bg1"/>
                </a:solidFill>
              </a:ln>
              <a:solidFill>
                <a:srgbClr val="7030A0"/>
              </a:solidFill>
              <a:effectLst>
                <a:outerShdw blurRad="76200" dist="50800" dir="5400000" algn="tl" rotWithShape="0">
                  <a:srgbClr val="000000">
                    <a:alpha val="65000"/>
                  </a:srgbClr>
                </a:outerShdw>
              </a:effectLst>
            </a:endParaRPr>
          </a:p>
        </p:txBody>
      </p:sp>
      <p:pic>
        <p:nvPicPr>
          <p:cNvPr id="2050" name="Picture 2" descr="VÃ½sledek obrÃ¡zku pro metoda charmat"/>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6704" y="2010938"/>
            <a:ext cx="3750440" cy="4798004"/>
          </a:xfrm>
          <a:prstGeom prst="rect">
            <a:avLst/>
          </a:prstGeom>
          <a:noFill/>
          <a:extLst>
            <a:ext uri="{909E8E84-426E-40DD-AFC4-6F175D3DCCD1}">
              <a14:hiddenFill xmlns:a14="http://schemas.microsoft.com/office/drawing/2010/main">
                <a:solidFill>
                  <a:srgbClr val="FFFFFF"/>
                </a:solidFill>
              </a14:hiddenFill>
            </a:ext>
          </a:extLst>
        </p:spPr>
      </p:pic>
      <p:cxnSp>
        <p:nvCxnSpPr>
          <p:cNvPr id="5" name="Přímá spojnice se šipkou 4"/>
          <p:cNvCxnSpPr/>
          <p:nvPr/>
        </p:nvCxnSpPr>
        <p:spPr>
          <a:xfrm>
            <a:off x="3635896" y="5589240"/>
            <a:ext cx="3224333" cy="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7" name="Picture 2" descr="VÃ½sledek obrÃ¡zku pro sekt"/>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41371" y="1628404"/>
            <a:ext cx="5048224" cy="5048224"/>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p:cNvSpPr/>
          <p:nvPr/>
        </p:nvSpPr>
        <p:spPr>
          <a:xfrm>
            <a:off x="3840673" y="2852936"/>
            <a:ext cx="3262851" cy="923330"/>
          </a:xfrm>
          <a:prstGeom prst="rect">
            <a:avLst/>
          </a:prstGeom>
          <a:solidFill>
            <a:schemeClr val="bg1"/>
          </a:solidFill>
          <a:ln w="38100">
            <a:solidFill>
              <a:schemeClr val="tx1"/>
            </a:solidFill>
          </a:ln>
        </p:spPr>
        <p:txBody>
          <a:bodyPr wrap="square">
            <a:spAutoFit/>
          </a:bodyPr>
          <a:lstStyle/>
          <a:p>
            <a:pPr algn="ctr">
              <a:lnSpc>
                <a:spcPct val="150000"/>
              </a:lnSpc>
            </a:pPr>
            <a:r>
              <a:rPr lang="cs-CZ" sz="3600" b="1" dirty="0" smtClean="0">
                <a:effectLst>
                  <a:outerShdw blurRad="38100" dist="38100" dir="2700000" algn="tl">
                    <a:srgbClr val="000000">
                      <a:alpha val="43137"/>
                    </a:srgbClr>
                  </a:outerShdw>
                </a:effectLst>
              </a:rPr>
              <a:t>cukr + kvasinky</a:t>
            </a:r>
            <a:endParaRPr lang="cs-CZ" sz="3600" b="1" dirty="0">
              <a:effectLst>
                <a:outerShdw blurRad="38100" dist="38100" dir="2700000" algn="tl">
                  <a:srgbClr val="000000">
                    <a:alpha val="43137"/>
                  </a:srgbClr>
                </a:outerShdw>
              </a:effectLst>
            </a:endParaRPr>
          </a:p>
        </p:txBody>
      </p:sp>
      <p:cxnSp>
        <p:nvCxnSpPr>
          <p:cNvPr id="9" name="Přímá spojnice se šipkou 8"/>
          <p:cNvCxnSpPr/>
          <p:nvPr/>
        </p:nvCxnSpPr>
        <p:spPr>
          <a:xfrm flipH="1">
            <a:off x="2417038" y="3494748"/>
            <a:ext cx="1362874" cy="563035"/>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41023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924944"/>
            <a:ext cx="10620672" cy="3301801"/>
          </a:xfrm>
          <a:prstGeom prst="rect">
            <a:avLst/>
          </a:prstGeom>
        </p:spPr>
        <p:txBody>
          <a:bodyPr wrap="square">
            <a:spAutoFit/>
          </a:bodyPr>
          <a:lstStyle/>
          <a:p>
            <a:pPr>
              <a:lnSpc>
                <a:spcPct val="150000"/>
              </a:lnSpc>
            </a:pPr>
            <a:r>
              <a:rPr lang="cs-CZ" sz="4800" b="1" dirty="0" smtClean="0">
                <a:effectLst>
                  <a:outerShdw blurRad="50800" dist="38100" algn="l" rotWithShape="0">
                    <a:prstClr val="black">
                      <a:alpha val="40000"/>
                    </a:prstClr>
                  </a:outerShdw>
                </a:effectLst>
                <a:latin typeface="+mj-lt"/>
                <a:ea typeface="+mj-ea"/>
                <a:cs typeface="+mj-cs"/>
              </a:rPr>
              <a:t>MLADÁ - 6 měsíci a 3 roky </a:t>
            </a:r>
          </a:p>
          <a:p>
            <a:pPr>
              <a:lnSpc>
                <a:spcPct val="150000"/>
              </a:lnSpc>
            </a:pPr>
            <a:r>
              <a:rPr lang="it-IT" sz="4800" b="1" dirty="0" smtClean="0">
                <a:effectLst>
                  <a:outerShdw blurRad="50800" dist="38100" algn="l" rotWithShape="0">
                    <a:prstClr val="black">
                      <a:alpha val="40000"/>
                    </a:prstClr>
                  </a:outerShdw>
                </a:effectLst>
                <a:latin typeface="+mj-lt"/>
                <a:ea typeface="+mj-ea"/>
                <a:cs typeface="+mj-cs"/>
              </a:rPr>
              <a:t>STARÁ - 2 a 6 rokem </a:t>
            </a:r>
          </a:p>
          <a:p>
            <a:pPr>
              <a:lnSpc>
                <a:spcPct val="150000"/>
              </a:lnSpc>
            </a:pPr>
            <a:r>
              <a:rPr lang="cs-CZ" sz="4800" b="1" dirty="0" smtClean="0">
                <a:effectLst>
                  <a:outerShdw blurRad="50800" dist="38100" algn="l" rotWithShape="0">
                    <a:prstClr val="black">
                      <a:alpha val="40000"/>
                    </a:prstClr>
                  </a:outerShdw>
                </a:effectLst>
                <a:latin typeface="+mj-lt"/>
                <a:ea typeface="+mj-ea"/>
                <a:cs typeface="+mj-cs"/>
              </a:rPr>
              <a:t>VELMI STARÁ - 3 až 12 rokem </a:t>
            </a:r>
          </a:p>
        </p:txBody>
      </p:sp>
      <p:sp>
        <p:nvSpPr>
          <p:cNvPr id="3" name="Nadpis 1"/>
          <p:cNvSpPr txBox="1">
            <a:spLocks/>
          </p:cNvSpPr>
          <p:nvPr/>
        </p:nvSpPr>
        <p:spPr>
          <a:xfrm>
            <a:off x="-180528" y="0"/>
            <a:ext cx="7596336" cy="1224136"/>
          </a:xfrm>
          <a:prstGeom prst="rect">
            <a:avLst/>
          </a:prstGeom>
        </p:spPr>
        <p:txBody>
          <a:bodyPr>
            <a:normAutofit fontScale="92500" lnSpcReduction="10000"/>
            <a:scene3d>
              <a:camera prst="orthographicFront"/>
              <a:lightRig rig="threePt" dir="t"/>
            </a:scene3d>
            <a:sp3d extrusionH="57150">
              <a:bevelT w="38100" h="38100"/>
            </a:sp3d>
          </a:bodyPr>
          <a:lstStyle/>
          <a:p>
            <a:pPr marL="0" marR="0" lvl="0" indent="0" algn="ctr" defTabSz="914400" rtl="0" eaLnBrk="1" fontAlgn="auto" latinLnBrk="0" hangingPunct="1">
              <a:lnSpc>
                <a:spcPct val="170000"/>
              </a:lnSpc>
              <a:spcBef>
                <a:spcPct val="0"/>
              </a:spcBef>
              <a:spcAft>
                <a:spcPts val="0"/>
              </a:spcAft>
              <a:buClrTx/>
              <a:buSzTx/>
              <a:buFontTx/>
              <a:buNone/>
              <a:tabLst/>
              <a:defRPr/>
            </a:pPr>
            <a:r>
              <a:rPr lang="cs-CZ" sz="4800" b="1" dirty="0" smtClean="0">
                <a:effectLst>
                  <a:outerShdw blurRad="50800" dist="38100" algn="l" rotWithShape="0">
                    <a:prstClr val="black">
                      <a:alpha val="40000"/>
                    </a:prstClr>
                  </a:outerShdw>
                </a:effectLst>
                <a:latin typeface="+mj-lt"/>
                <a:ea typeface="+mj-ea"/>
                <a:cs typeface="+mj-cs"/>
              </a:rPr>
              <a:t>STÁŘÍM VÍNA ODUMÍRAJÍ </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cs-CZ" sz="4800" b="1" dirty="0" smtClean="0">
              <a:effectLst>
                <a:outerShdw blurRad="50800" dist="38100" algn="l" rotWithShape="0">
                  <a:prstClr val="black">
                    <a:alpha val="40000"/>
                  </a:prstClr>
                </a:outerShdw>
              </a:effectLst>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3600" b="1" i="0" u="none" strike="noStrike" kern="1200" cap="none" spc="0" normalizeH="0" baseline="0" noProof="0" dirty="0" smtClean="0">
              <a:ln>
                <a:noFill/>
              </a:ln>
              <a:solidFill>
                <a:schemeClr val="tx1"/>
              </a:solidFill>
              <a:effectLst>
                <a:outerShdw blurRad="50800" dist="38100" algn="l" rotWithShape="0">
                  <a:prstClr val="black">
                    <a:alpha val="40000"/>
                  </a:prstClr>
                </a:outerShdw>
              </a:effectLst>
              <a:uLnTx/>
              <a:uFillTx/>
              <a:latin typeface="+mj-lt"/>
              <a:ea typeface="+mj-ea"/>
              <a:cs typeface="+mj-cs"/>
            </a:endParaRPr>
          </a:p>
        </p:txBody>
      </p:sp>
      <p:sp>
        <p:nvSpPr>
          <p:cNvPr id="4" name="Nadpis 1"/>
          <p:cNvSpPr txBox="1">
            <a:spLocks/>
          </p:cNvSpPr>
          <p:nvPr/>
        </p:nvSpPr>
        <p:spPr>
          <a:xfrm>
            <a:off x="2411760" y="1052736"/>
            <a:ext cx="7596336" cy="1628800"/>
          </a:xfrm>
          <a:prstGeom prst="rect">
            <a:avLst/>
          </a:prstGeom>
        </p:spPr>
        <p:txBody>
          <a:bodyPr>
            <a:normAutofit/>
            <a:scene3d>
              <a:camera prst="orthographicFront"/>
              <a:lightRig rig="threePt" dir="t"/>
            </a:scene3d>
            <a:sp3d extrusionH="57150">
              <a:bevelT w="38100" h="38100"/>
            </a:sp3d>
          </a:bodyPr>
          <a:lstStyle/>
          <a:p>
            <a:pPr marL="0" marR="0" lvl="0" indent="0" defTabSz="914400" rtl="0" eaLnBrk="1" fontAlgn="auto" latinLnBrk="0" hangingPunct="1">
              <a:lnSpc>
                <a:spcPct val="170000"/>
              </a:lnSpc>
              <a:spcBef>
                <a:spcPct val="0"/>
              </a:spcBef>
              <a:spcAft>
                <a:spcPts val="0"/>
              </a:spcAft>
              <a:buClrTx/>
              <a:buSzTx/>
              <a:buFontTx/>
              <a:buNone/>
              <a:tabLst/>
              <a:defRPr/>
            </a:pPr>
            <a:r>
              <a:rPr lang="cs-CZ" sz="4800" b="1" dirty="0" smtClean="0">
                <a:effectLst>
                  <a:outerShdw blurRad="50800" dist="38100" algn="l" rotWithShape="0">
                    <a:prstClr val="black">
                      <a:alpha val="40000"/>
                    </a:prstClr>
                  </a:outerShdw>
                </a:effectLst>
                <a:latin typeface="+mj-lt"/>
                <a:ea typeface="+mj-ea"/>
                <a:cs typeface="+mj-cs"/>
              </a:rPr>
              <a:t>ztrácejí buket, barvu …</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cs-CZ" sz="4800" b="1" dirty="0" smtClean="0">
              <a:effectLst>
                <a:outerShdw blurRad="50800" dist="38100" algn="l" rotWithShape="0">
                  <a:prstClr val="black">
                    <a:alpha val="40000"/>
                  </a:prstClr>
                </a:outerShdw>
              </a:effectLst>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3600" b="1" i="0" u="none" strike="noStrike" kern="1200" cap="none" spc="0" normalizeH="0" baseline="0" noProof="0" dirty="0" smtClean="0">
              <a:ln>
                <a:noFill/>
              </a:ln>
              <a:solidFill>
                <a:schemeClr val="tx1"/>
              </a:solidFill>
              <a:effectLst>
                <a:outerShdw blurRad="50800" dist="38100" algn="l" rotWithShape="0">
                  <a:prstClr val="black">
                    <a:alpha val="40000"/>
                  </a:prstClr>
                </a:outerShdw>
              </a:effectLst>
              <a:uLnTx/>
              <a:uFillTx/>
              <a:latin typeface="+mj-lt"/>
              <a:ea typeface="+mj-ea"/>
              <a:cs typeface="+mj-cs"/>
            </a:endParaRPr>
          </a:p>
        </p:txBody>
      </p:sp>
      <p:sp>
        <p:nvSpPr>
          <p:cNvPr id="5" name="Ovál 1"/>
          <p:cNvSpPr/>
          <p:nvPr/>
        </p:nvSpPr>
        <p:spPr>
          <a:xfrm>
            <a:off x="253142" y="228092"/>
            <a:ext cx="8423313" cy="245344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VRCHOL CHUTI</a:t>
            </a:r>
            <a:endParaRPr lang="cs-CZ"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VÃ½sledek obrÃ¡zku pro vÃ½roba sektu charmatova metoda"/>
          <p:cNvPicPr>
            <a:picLocks noChangeAspect="1" noChangeArrowheads="1"/>
          </p:cNvPicPr>
          <p:nvPr/>
        </p:nvPicPr>
        <p:blipFill>
          <a:blip r:embed="rId2" cstate="print"/>
          <a:srcRect/>
          <a:stretch>
            <a:fillRect/>
          </a:stretch>
        </p:blipFill>
        <p:spPr bwMode="auto">
          <a:xfrm>
            <a:off x="153989" y="3212976"/>
            <a:ext cx="8928057" cy="1611235"/>
          </a:xfrm>
          <a:prstGeom prst="rect">
            <a:avLst/>
          </a:prstGeom>
          <a:noFill/>
        </p:spPr>
      </p:pic>
      <p:grpSp>
        <p:nvGrpSpPr>
          <p:cNvPr id="4" name="Skupina 3"/>
          <p:cNvGrpSpPr/>
          <p:nvPr/>
        </p:nvGrpSpPr>
        <p:grpSpPr>
          <a:xfrm>
            <a:off x="160732" y="4509120"/>
            <a:ext cx="1576633" cy="1845585"/>
            <a:chOff x="160732" y="4509120"/>
            <a:chExt cx="1576633" cy="1845585"/>
          </a:xfrm>
        </p:grpSpPr>
        <p:cxnSp>
          <p:nvCxnSpPr>
            <p:cNvPr id="3" name="Přímá spojnice se šipkou 2"/>
            <p:cNvCxnSpPr/>
            <p:nvPr/>
          </p:nvCxnSpPr>
          <p:spPr>
            <a:xfrm>
              <a:off x="611560" y="4509120"/>
              <a:ext cx="0" cy="916815"/>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Obdélník 4"/>
            <p:cNvSpPr/>
            <p:nvPr/>
          </p:nvSpPr>
          <p:spPr>
            <a:xfrm>
              <a:off x="160732" y="5517232"/>
              <a:ext cx="1576633" cy="837473"/>
            </a:xfrm>
            <a:prstGeom prst="rect">
              <a:avLst/>
            </a:prstGeom>
            <a:solidFill>
              <a:schemeClr val="bg1"/>
            </a:solidFill>
            <a:ln w="38100">
              <a:solidFill>
                <a:schemeClr val="tx1"/>
              </a:solidFill>
            </a:ln>
          </p:spPr>
          <p:txBody>
            <a:bodyPr wrap="square">
              <a:spAutoFit/>
            </a:bodyPr>
            <a:lstStyle/>
            <a:p>
              <a:pPr algn="ctr">
                <a:lnSpc>
                  <a:spcPct val="150000"/>
                </a:lnSpc>
              </a:pPr>
              <a:r>
                <a:rPr lang="cs-CZ" sz="3600" b="1" dirty="0" err="1" smtClean="0">
                  <a:effectLst>
                    <a:outerShdw blurRad="38100" dist="38100" dir="2700000" algn="tl">
                      <a:srgbClr val="000000">
                        <a:alpha val="43137"/>
                      </a:srgbClr>
                    </a:outerShdw>
                  </a:effectLst>
                </a:rPr>
                <a:t>cuveé</a:t>
              </a:r>
              <a:endParaRPr lang="cs-CZ" sz="3600" b="1" dirty="0">
                <a:effectLst>
                  <a:outerShdw blurRad="38100" dist="38100" dir="2700000" algn="tl">
                    <a:srgbClr val="000000">
                      <a:alpha val="43137"/>
                    </a:srgbClr>
                  </a:outerShdw>
                </a:effectLst>
              </a:endParaRPr>
            </a:p>
          </p:txBody>
        </p:sp>
      </p:grpSp>
      <p:grpSp>
        <p:nvGrpSpPr>
          <p:cNvPr id="15" name="Skupina 14"/>
          <p:cNvGrpSpPr/>
          <p:nvPr/>
        </p:nvGrpSpPr>
        <p:grpSpPr>
          <a:xfrm>
            <a:off x="1035941" y="776162"/>
            <a:ext cx="2576363" cy="2273509"/>
            <a:chOff x="1035941" y="776162"/>
            <a:chExt cx="2576363" cy="2273509"/>
          </a:xfrm>
        </p:grpSpPr>
        <p:cxnSp>
          <p:nvCxnSpPr>
            <p:cNvPr id="6" name="Přímá spojnice se šipkou 5"/>
            <p:cNvCxnSpPr/>
            <p:nvPr/>
          </p:nvCxnSpPr>
          <p:spPr>
            <a:xfrm flipV="1">
              <a:off x="2249488" y="2132856"/>
              <a:ext cx="0" cy="916815"/>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Obdélník 6"/>
            <p:cNvSpPr/>
            <p:nvPr/>
          </p:nvSpPr>
          <p:spPr>
            <a:xfrm>
              <a:off x="1035941" y="776162"/>
              <a:ext cx="2576363" cy="1200329"/>
            </a:xfrm>
            <a:prstGeom prst="rect">
              <a:avLst/>
            </a:prstGeom>
            <a:solidFill>
              <a:schemeClr val="bg1"/>
            </a:solidFill>
            <a:ln w="38100">
              <a:solidFill>
                <a:schemeClr val="tx1"/>
              </a:solidFill>
            </a:ln>
          </p:spPr>
          <p:txBody>
            <a:bodyPr wrap="square">
              <a:spAutoFit/>
            </a:bodyPr>
            <a:lstStyle/>
            <a:p>
              <a:pPr algn="ctr"/>
              <a:r>
                <a:rPr lang="cs-CZ" sz="3600" b="1" dirty="0" smtClean="0">
                  <a:effectLst>
                    <a:outerShdw blurRad="38100" dist="38100" dir="2700000" algn="tl">
                      <a:srgbClr val="000000">
                        <a:alpha val="43137"/>
                      </a:srgbClr>
                    </a:outerShdw>
                  </a:effectLst>
                </a:rPr>
                <a:t>cukr</a:t>
              </a:r>
            </a:p>
            <a:p>
              <a:pPr algn="ctr"/>
              <a:r>
                <a:rPr lang="cs-CZ" sz="3600" b="1" dirty="0" smtClean="0">
                  <a:effectLst>
                    <a:outerShdw blurRad="38100" dist="38100" dir="2700000" algn="tl">
                      <a:srgbClr val="000000">
                        <a:alpha val="43137"/>
                      </a:srgbClr>
                    </a:outerShdw>
                  </a:effectLst>
                </a:rPr>
                <a:t>kvasinky</a:t>
              </a:r>
              <a:endParaRPr lang="cs-CZ" sz="3600" b="1" dirty="0">
                <a:effectLst>
                  <a:outerShdw blurRad="38100" dist="38100" dir="2700000" algn="tl">
                    <a:srgbClr val="000000">
                      <a:alpha val="43137"/>
                    </a:srgbClr>
                  </a:outerShdw>
                </a:effectLst>
              </a:endParaRPr>
            </a:p>
          </p:txBody>
        </p:sp>
      </p:grpSp>
      <p:grpSp>
        <p:nvGrpSpPr>
          <p:cNvPr id="17" name="Skupina 16"/>
          <p:cNvGrpSpPr/>
          <p:nvPr/>
        </p:nvGrpSpPr>
        <p:grpSpPr>
          <a:xfrm>
            <a:off x="4422786" y="1295383"/>
            <a:ext cx="2602684" cy="1992442"/>
            <a:chOff x="4422786" y="1295383"/>
            <a:chExt cx="2602684" cy="1992442"/>
          </a:xfrm>
        </p:grpSpPr>
        <p:cxnSp>
          <p:nvCxnSpPr>
            <p:cNvPr id="8" name="Přímá spojnice se šipkou 7"/>
            <p:cNvCxnSpPr/>
            <p:nvPr/>
          </p:nvCxnSpPr>
          <p:spPr>
            <a:xfrm flipV="1">
              <a:off x="5724128" y="2371010"/>
              <a:ext cx="0" cy="916815"/>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Obdélník 10"/>
            <p:cNvSpPr/>
            <p:nvPr/>
          </p:nvSpPr>
          <p:spPr>
            <a:xfrm>
              <a:off x="4422786" y="1295383"/>
              <a:ext cx="2602684" cy="837473"/>
            </a:xfrm>
            <a:prstGeom prst="rect">
              <a:avLst/>
            </a:prstGeom>
            <a:solidFill>
              <a:schemeClr val="bg1"/>
            </a:solidFill>
            <a:ln w="38100">
              <a:solidFill>
                <a:schemeClr val="tx1"/>
              </a:solidFill>
            </a:ln>
          </p:spPr>
          <p:txBody>
            <a:bodyPr wrap="square">
              <a:spAutoFit/>
            </a:bodyPr>
            <a:lstStyle/>
            <a:p>
              <a:pPr algn="ctr">
                <a:lnSpc>
                  <a:spcPct val="150000"/>
                </a:lnSpc>
              </a:pPr>
              <a:r>
                <a:rPr lang="cs-CZ" sz="3600" b="1" dirty="0" smtClean="0">
                  <a:effectLst>
                    <a:outerShdw blurRad="38100" dist="38100" dir="2700000" algn="tl">
                      <a:srgbClr val="000000">
                        <a:alpha val="43137"/>
                      </a:srgbClr>
                    </a:outerShdw>
                  </a:effectLst>
                </a:rPr>
                <a:t>filtrace</a:t>
              </a:r>
              <a:endParaRPr lang="cs-CZ" sz="3600" b="1" dirty="0">
                <a:effectLst>
                  <a:outerShdw blurRad="38100" dist="38100" dir="2700000" algn="tl">
                    <a:srgbClr val="000000">
                      <a:alpha val="43137"/>
                    </a:srgbClr>
                  </a:outerShdw>
                </a:effectLst>
              </a:endParaRPr>
            </a:p>
          </p:txBody>
        </p:sp>
      </p:grpSp>
      <p:grpSp>
        <p:nvGrpSpPr>
          <p:cNvPr id="16" name="Skupina 15"/>
          <p:cNvGrpSpPr/>
          <p:nvPr/>
        </p:nvGrpSpPr>
        <p:grpSpPr>
          <a:xfrm>
            <a:off x="2627784" y="4365803"/>
            <a:ext cx="2602684" cy="1988902"/>
            <a:chOff x="2627784" y="4365803"/>
            <a:chExt cx="2602684" cy="1988902"/>
          </a:xfrm>
        </p:grpSpPr>
        <p:cxnSp>
          <p:nvCxnSpPr>
            <p:cNvPr id="9" name="Přímá spojnice se šipkou 8"/>
            <p:cNvCxnSpPr/>
            <p:nvPr/>
          </p:nvCxnSpPr>
          <p:spPr>
            <a:xfrm>
              <a:off x="3612304" y="4365803"/>
              <a:ext cx="0" cy="916815"/>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Obdélník 11"/>
            <p:cNvSpPr/>
            <p:nvPr/>
          </p:nvSpPr>
          <p:spPr>
            <a:xfrm>
              <a:off x="2627784" y="5517232"/>
              <a:ext cx="2602684" cy="837473"/>
            </a:xfrm>
            <a:prstGeom prst="rect">
              <a:avLst/>
            </a:prstGeom>
            <a:solidFill>
              <a:schemeClr val="bg1"/>
            </a:solidFill>
            <a:ln w="38100">
              <a:solidFill>
                <a:schemeClr val="tx1"/>
              </a:solidFill>
            </a:ln>
          </p:spPr>
          <p:txBody>
            <a:bodyPr wrap="square">
              <a:spAutoFit/>
            </a:bodyPr>
            <a:lstStyle/>
            <a:p>
              <a:pPr algn="ctr">
                <a:lnSpc>
                  <a:spcPct val="150000"/>
                </a:lnSpc>
              </a:pPr>
              <a:r>
                <a:rPr lang="cs-CZ" sz="3600" b="1" dirty="0" smtClean="0">
                  <a:effectLst>
                    <a:outerShdw blurRad="38100" dist="38100" dir="2700000" algn="tl">
                      <a:srgbClr val="000000">
                        <a:alpha val="43137"/>
                      </a:srgbClr>
                    </a:outerShdw>
                  </a:effectLst>
                </a:rPr>
                <a:t>míchání</a:t>
              </a:r>
              <a:endParaRPr lang="cs-CZ" sz="3600" b="1" dirty="0">
                <a:effectLst>
                  <a:outerShdw blurRad="38100" dist="38100" dir="2700000" algn="tl">
                    <a:srgbClr val="000000">
                      <a:alpha val="43137"/>
                    </a:srgbClr>
                  </a:outerShdw>
                </a:effectLst>
              </a:endParaRPr>
            </a:p>
          </p:txBody>
        </p:sp>
      </p:grpSp>
      <p:grpSp>
        <p:nvGrpSpPr>
          <p:cNvPr id="18" name="Skupina 17"/>
          <p:cNvGrpSpPr/>
          <p:nvPr/>
        </p:nvGrpSpPr>
        <p:grpSpPr>
          <a:xfrm>
            <a:off x="6479362" y="4365802"/>
            <a:ext cx="2602684" cy="2229152"/>
            <a:chOff x="6479362" y="4365802"/>
            <a:chExt cx="2602684" cy="2229152"/>
          </a:xfrm>
        </p:grpSpPr>
        <p:sp>
          <p:nvSpPr>
            <p:cNvPr id="13" name="Obdélník 12"/>
            <p:cNvSpPr/>
            <p:nvPr/>
          </p:nvSpPr>
          <p:spPr>
            <a:xfrm>
              <a:off x="6479362" y="5394625"/>
              <a:ext cx="2602684" cy="1200329"/>
            </a:xfrm>
            <a:prstGeom prst="rect">
              <a:avLst/>
            </a:prstGeom>
            <a:solidFill>
              <a:schemeClr val="bg1"/>
            </a:solidFill>
            <a:ln w="38100">
              <a:solidFill>
                <a:schemeClr val="tx1"/>
              </a:solidFill>
            </a:ln>
          </p:spPr>
          <p:txBody>
            <a:bodyPr wrap="square">
              <a:spAutoFit/>
            </a:bodyPr>
            <a:lstStyle/>
            <a:p>
              <a:pPr algn="ctr"/>
              <a:r>
                <a:rPr lang="cs-CZ" sz="3600" b="1" dirty="0">
                  <a:effectLst>
                    <a:outerShdw blurRad="38100" dist="38100" dir="2700000" algn="tl">
                      <a:srgbClr val="000000">
                        <a:alpha val="43137"/>
                      </a:srgbClr>
                    </a:outerShdw>
                  </a:effectLst>
                </a:rPr>
                <a:t>n</a:t>
              </a:r>
              <a:r>
                <a:rPr lang="cs-CZ" sz="3600" b="1" dirty="0" smtClean="0">
                  <a:effectLst>
                    <a:outerShdw blurRad="38100" dist="38100" dir="2700000" algn="tl">
                      <a:srgbClr val="000000">
                        <a:alpha val="43137"/>
                      </a:srgbClr>
                    </a:outerShdw>
                  </a:effectLst>
                </a:rPr>
                <a:t>atažení </a:t>
              </a:r>
            </a:p>
            <a:p>
              <a:pPr algn="ctr"/>
              <a:r>
                <a:rPr lang="cs-CZ" sz="3600" b="1" dirty="0" smtClean="0">
                  <a:effectLst>
                    <a:outerShdw blurRad="38100" dist="38100" dir="2700000" algn="tl">
                      <a:srgbClr val="000000">
                        <a:alpha val="43137"/>
                      </a:srgbClr>
                    </a:outerShdw>
                  </a:effectLst>
                </a:rPr>
                <a:t>do lahve</a:t>
              </a:r>
              <a:endParaRPr lang="cs-CZ" sz="3600" b="1" dirty="0">
                <a:effectLst>
                  <a:outerShdw blurRad="38100" dist="38100" dir="2700000" algn="tl">
                    <a:srgbClr val="000000">
                      <a:alpha val="43137"/>
                    </a:srgbClr>
                  </a:outerShdw>
                </a:effectLst>
              </a:endParaRPr>
            </a:p>
          </p:txBody>
        </p:sp>
        <p:cxnSp>
          <p:nvCxnSpPr>
            <p:cNvPr id="14" name="Přímá spojnice se šipkou 13"/>
            <p:cNvCxnSpPr/>
            <p:nvPr/>
          </p:nvCxnSpPr>
          <p:spPr>
            <a:xfrm>
              <a:off x="7596336" y="4365802"/>
              <a:ext cx="0" cy="916815"/>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0">
  <p:cSld>
    <p:bg>
      <p:bgPr>
        <a:solidFill>
          <a:srgbClr val="FF99CC">
            <a:alpha val="0"/>
          </a:srgbClr>
        </a:solidFill>
        <a:effectLst/>
      </p:bgPr>
    </p:bg>
    <p:spTree>
      <p:nvGrpSpPr>
        <p:cNvPr id="1" name=""/>
        <p:cNvGrpSpPr/>
        <p:nvPr/>
      </p:nvGrpSpPr>
      <p:grpSpPr>
        <a:xfrm>
          <a:off x="0" y="0"/>
          <a:ext cx="0" cy="0"/>
          <a:chOff x="0" y="0"/>
          <a:chExt cx="0" cy="0"/>
        </a:xfrm>
      </p:grpSpPr>
      <p:pic>
        <p:nvPicPr>
          <p:cNvPr id="2" name="Obrázek 1" descr="Výřez obrazovky"/>
          <p:cNvPicPr>
            <a:picLocks noChangeAspect="1"/>
          </p:cNvPicPr>
          <p:nvPr/>
        </p:nvPicPr>
        <p:blipFill rotWithShape="1">
          <a:blip r:embed="rId3" cstate="print">
            <a:extLst>
              <a:ext uri="{28A0092B-C50C-407E-A947-70E740481C1C}">
                <a14:useLocalDpi xmlns:a14="http://schemas.microsoft.com/office/drawing/2010/main" val="0"/>
              </a:ext>
            </a:extLst>
          </a:blip>
          <a:srcRect l="2252" t="2752" r="4346"/>
          <a:stretch/>
        </p:blipFill>
        <p:spPr>
          <a:xfrm>
            <a:off x="788275" y="827689"/>
            <a:ext cx="7330965" cy="4492511"/>
          </a:xfrm>
          <a:prstGeom prst="rect">
            <a:avLst/>
          </a:prstGeom>
        </p:spPr>
      </p:pic>
    </p:spTree>
    <p:extLst>
      <p:ext uri="{BB962C8B-B14F-4D97-AF65-F5344CB8AC3E}">
        <p14:creationId xmlns:p14="http://schemas.microsoft.com/office/powerpoint/2010/main" val="3814236893"/>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99CC">
            <a:alpha val="0"/>
          </a:srgbClr>
        </a:solidFill>
        <a:effectLst/>
      </p:bgPr>
    </p:bg>
    <p:spTree>
      <p:nvGrpSpPr>
        <p:cNvPr id="1" name=""/>
        <p:cNvGrpSpPr/>
        <p:nvPr/>
      </p:nvGrpSpPr>
      <p:grpSpPr>
        <a:xfrm>
          <a:off x="0" y="0"/>
          <a:ext cx="0" cy="0"/>
          <a:chOff x="0" y="0"/>
          <a:chExt cx="0" cy="0"/>
        </a:xfrm>
      </p:grpSpPr>
      <p:pic>
        <p:nvPicPr>
          <p:cNvPr id="1026" name="Picture 2" descr="VÃ½sledek obrÃ¡zku pro vÃ½roba sektu"/>
          <p:cNvPicPr>
            <a:picLocks noChangeAspect="1" noChangeArrowheads="1"/>
          </p:cNvPicPr>
          <p:nvPr/>
        </p:nvPicPr>
        <p:blipFill>
          <a:blip r:embed="rId3" cstate="print"/>
          <a:srcRect b="10751"/>
          <a:stretch>
            <a:fillRect/>
          </a:stretch>
        </p:blipFill>
        <p:spPr bwMode="auto">
          <a:xfrm>
            <a:off x="0" y="764704"/>
            <a:ext cx="9144000" cy="4608512"/>
          </a:xfrm>
          <a:prstGeom prst="rect">
            <a:avLst/>
          </a:prstGeom>
          <a:noFill/>
        </p:spPr>
      </p:pic>
      <p:sp>
        <p:nvSpPr>
          <p:cNvPr id="5" name="Obdélník 4"/>
          <p:cNvSpPr/>
          <p:nvPr/>
        </p:nvSpPr>
        <p:spPr>
          <a:xfrm>
            <a:off x="3059832" y="5548064"/>
            <a:ext cx="2602684" cy="837473"/>
          </a:xfrm>
          <a:prstGeom prst="rect">
            <a:avLst/>
          </a:prstGeom>
          <a:solidFill>
            <a:schemeClr val="bg1"/>
          </a:solidFill>
          <a:ln w="38100">
            <a:solidFill>
              <a:schemeClr val="bg1"/>
            </a:solidFill>
          </a:ln>
        </p:spPr>
        <p:txBody>
          <a:bodyPr wrap="square">
            <a:spAutoFit/>
          </a:bodyPr>
          <a:lstStyle/>
          <a:p>
            <a:pPr algn="ctr">
              <a:lnSpc>
                <a:spcPct val="150000"/>
              </a:lnSpc>
            </a:pPr>
            <a:r>
              <a:rPr lang="cs-CZ" sz="3600" b="1" dirty="0" smtClean="0">
                <a:effectLst>
                  <a:outerShdw blurRad="38100" dist="38100" dir="2700000" algn="tl">
                    <a:srgbClr val="000000">
                      <a:alpha val="43137"/>
                    </a:srgbClr>
                  </a:outerShdw>
                </a:effectLst>
              </a:rPr>
              <a:t>gram / litr</a:t>
            </a:r>
            <a:endParaRPr lang="cs-CZ" sz="36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bg>
      <p:bgPr>
        <a:solidFill>
          <a:srgbClr val="FF99CC">
            <a:alpha val="0"/>
          </a:srgbClr>
        </a:solidFill>
        <a:effectLst/>
      </p:bgPr>
    </p:bg>
    <p:spTree>
      <p:nvGrpSpPr>
        <p:cNvPr id="1" name=""/>
        <p:cNvGrpSpPr/>
        <p:nvPr/>
      </p:nvGrpSpPr>
      <p:grpSpPr>
        <a:xfrm>
          <a:off x="0" y="0"/>
          <a:ext cx="0" cy="0"/>
          <a:chOff x="0" y="0"/>
          <a:chExt cx="0" cy="0"/>
        </a:xfrm>
      </p:grpSpPr>
      <p:pic>
        <p:nvPicPr>
          <p:cNvPr id="2" name="Obrázek 1" descr="Výřez obrazovk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237517"/>
            <a:ext cx="7265842" cy="3312368"/>
          </a:xfrm>
          <a:prstGeom prst="rect">
            <a:avLst/>
          </a:prstGeom>
        </p:spPr>
      </p:pic>
    </p:spTree>
    <p:extLst>
      <p:ext uri="{BB962C8B-B14F-4D97-AF65-F5344CB8AC3E}">
        <p14:creationId xmlns:p14="http://schemas.microsoft.com/office/powerpoint/2010/main" val="2846009258"/>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Ã½sledek obrÃ¡zku pro demi sekt"/>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21088" y="-1944"/>
            <a:ext cx="12711212" cy="662473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Ã½sledek obrÃ¡zku pro brut"/>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0535" y="499147"/>
            <a:ext cx="6264696" cy="626469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VÃ½sledek obrÃ¡zku pro doux sekt"/>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42092" y="-373137"/>
            <a:ext cx="2501908" cy="71369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Ã½sledek obrÃ¡zku pro sekt sec"/>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79912" y="0"/>
            <a:ext cx="3494188" cy="6769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79861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99CC">
            <a:alpha val="0"/>
          </a:srgbClr>
        </a:solidFill>
        <a:effectLst/>
      </p:bgPr>
    </p:bg>
    <p:spTree>
      <p:nvGrpSpPr>
        <p:cNvPr id="1" name=""/>
        <p:cNvGrpSpPr/>
        <p:nvPr/>
      </p:nvGrpSpPr>
      <p:grpSpPr>
        <a:xfrm>
          <a:off x="0" y="0"/>
          <a:ext cx="0" cy="0"/>
          <a:chOff x="0" y="0"/>
          <a:chExt cx="0" cy="0"/>
        </a:xfrm>
      </p:grpSpPr>
      <p:pic>
        <p:nvPicPr>
          <p:cNvPr id="116738" name="Picture 2" descr="VÃ½sledek obrÃ¡zku pro bÃ­lÃ© Å¡ampaÅskÃ©"/>
          <p:cNvPicPr>
            <a:picLocks noChangeAspect="1" noChangeArrowheads="1"/>
          </p:cNvPicPr>
          <p:nvPr/>
        </p:nvPicPr>
        <p:blipFill rotWithShape="1">
          <a:blip r:embed="rId2" cstate="print">
            <a:clrChange>
              <a:clrFrom>
                <a:srgbClr val="FEFEFE"/>
              </a:clrFrom>
              <a:clrTo>
                <a:srgbClr val="FEFEFE">
                  <a:alpha val="0"/>
                </a:srgbClr>
              </a:clrTo>
            </a:clrChange>
          </a:blip>
          <a:srcRect t="-8399" b="8399"/>
          <a:stretch/>
        </p:blipFill>
        <p:spPr bwMode="auto">
          <a:xfrm>
            <a:off x="2340193" y="-675456"/>
            <a:ext cx="3843251" cy="7695556"/>
          </a:xfrm>
          <a:prstGeom prst="rect">
            <a:avLst/>
          </a:prstGeom>
          <a:noFill/>
        </p:spPr>
      </p:pic>
      <p:pic>
        <p:nvPicPr>
          <p:cNvPr id="116740" name="Picture 4" descr="SouvisejÃ­cÃ­ obrÃ¡zek"/>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3970829" y="548680"/>
            <a:ext cx="6120680" cy="6120680"/>
          </a:xfrm>
          <a:prstGeom prst="rect">
            <a:avLst/>
          </a:prstGeom>
          <a:noFill/>
        </p:spPr>
      </p:pic>
      <p:pic>
        <p:nvPicPr>
          <p:cNvPr id="116742" name="Picture 6" descr="VÃ½sledek obrÃ¡zku pro ÄervenÃ© Å¡ampaÅskÃ©"/>
          <p:cNvPicPr>
            <a:picLocks noChangeAspect="1" noChangeArrowheads="1"/>
          </p:cNvPicPr>
          <p:nvPr/>
        </p:nvPicPr>
        <p:blipFill>
          <a:blip r:embed="rId4" cstate="print">
            <a:clrChange>
              <a:clrFrom>
                <a:srgbClr val="FEFEFE"/>
              </a:clrFrom>
              <a:clrTo>
                <a:srgbClr val="FEFEFE">
                  <a:alpha val="0"/>
                </a:srgbClr>
              </a:clrTo>
            </a:clrChange>
          </a:blip>
          <a:srcRect/>
          <a:stretch>
            <a:fillRect/>
          </a:stretch>
        </p:blipFill>
        <p:spPr bwMode="auto">
          <a:xfrm>
            <a:off x="0" y="-38166"/>
            <a:ext cx="3240360" cy="6931251"/>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Ã½sledek obrÃ¡zku pro pravÃ© Å¡ampaÅskÃ©"/>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2656" y="602411"/>
            <a:ext cx="5432024" cy="625558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ouvisejÃ­cÃ­ obrÃ¡zek"/>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5224" y="213948"/>
            <a:ext cx="2376264" cy="237626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VÃ½sledek obrÃ¡zku pro Champagne ve Franci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2597" y="188640"/>
            <a:ext cx="5431767" cy="6175847"/>
          </a:xfrm>
          <a:prstGeom prst="rect">
            <a:avLst/>
          </a:prstGeom>
          <a:noFill/>
          <a:extLst>
            <a:ext uri="{909E8E84-426E-40DD-AFC4-6F175D3DCCD1}">
              <a14:hiddenFill xmlns:a14="http://schemas.microsoft.com/office/drawing/2010/main">
                <a:solidFill>
                  <a:srgbClr val="FFFFFF"/>
                </a:solidFill>
              </a14:hiddenFill>
            </a:ext>
          </a:extLst>
        </p:spPr>
      </p:pic>
      <p:sp>
        <p:nvSpPr>
          <p:cNvPr id="2" name="Ovál 1"/>
          <p:cNvSpPr/>
          <p:nvPr/>
        </p:nvSpPr>
        <p:spPr>
          <a:xfrm>
            <a:off x="5868144" y="1059374"/>
            <a:ext cx="2664296" cy="1537476"/>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25330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VÃ½sledek obrÃ¡zku pro Å¡ampaÅskÃ© vÃ½rob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9144000" cy="3600400"/>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6156176" y="2060848"/>
            <a:ext cx="2736304" cy="14248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Obdélník 2"/>
          <p:cNvSpPr/>
          <p:nvPr/>
        </p:nvSpPr>
        <p:spPr>
          <a:xfrm>
            <a:off x="1412192" y="3244334"/>
            <a:ext cx="6319615" cy="769441"/>
          </a:xfrm>
          <a:prstGeom prst="rect">
            <a:avLst/>
          </a:prstGeom>
        </p:spPr>
        <p:txBody>
          <a:bodyPr wrap="none">
            <a:spAutoFit/>
          </a:bodyPr>
          <a:lstStyle/>
          <a:p>
            <a:pPr algn="ctr"/>
            <a:r>
              <a:rPr lang="cs-CZ" sz="4400" b="1" spc="50" dirty="0">
                <a:ln w="11430">
                  <a:solidFill>
                    <a:schemeClr val="bg1"/>
                  </a:solidFill>
                </a:ln>
                <a:solidFill>
                  <a:srgbClr val="7030A0"/>
                </a:solidFill>
                <a:effectLst>
                  <a:outerShdw blurRad="76200" dist="50800" dir="5400000" algn="tl" rotWithShape="0">
                    <a:srgbClr val="000000">
                      <a:alpha val="65000"/>
                    </a:srgbClr>
                  </a:outerShdw>
                </a:effectLst>
              </a:rPr>
              <a:t>ŠAMPAŇSKÉHO METODA </a:t>
            </a:r>
          </a:p>
        </p:txBody>
      </p:sp>
      <p:sp>
        <p:nvSpPr>
          <p:cNvPr id="5" name="Ovál 4"/>
          <p:cNvSpPr/>
          <p:nvPr/>
        </p:nvSpPr>
        <p:spPr>
          <a:xfrm>
            <a:off x="3293603" y="4005011"/>
            <a:ext cx="2556792" cy="108012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 rok</a:t>
            </a:r>
            <a:endPar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54979929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00">
            <a:alpha val="61000"/>
          </a:srgbClr>
        </a:solidFill>
        <a:effectLst/>
      </p:bgPr>
    </p:bg>
    <p:spTree>
      <p:nvGrpSpPr>
        <p:cNvPr id="1" name=""/>
        <p:cNvGrpSpPr/>
        <p:nvPr/>
      </p:nvGrpSpPr>
      <p:grpSpPr>
        <a:xfrm>
          <a:off x="0" y="0"/>
          <a:ext cx="0" cy="0"/>
          <a:chOff x="0" y="0"/>
          <a:chExt cx="0" cy="0"/>
        </a:xfrm>
      </p:grpSpPr>
      <p:pic>
        <p:nvPicPr>
          <p:cNvPr id="5124" name="Picture 4" descr="VÃ½sledek obrÃ¡zku pro (SovÄtskoje igristoj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05663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4221715" y="307115"/>
            <a:ext cx="4905638" cy="1107996"/>
          </a:xfrm>
          <a:prstGeom prst="rect">
            <a:avLst/>
          </a:prstGeom>
        </p:spPr>
        <p:txBody>
          <a:bodyPr wrap="none">
            <a:spAutoFit/>
          </a:bodyPr>
          <a:lstStyle/>
          <a:p>
            <a:pPr algn="r"/>
            <a:r>
              <a:rPr lang="cs-CZ" sz="6600" b="1" spc="50" dirty="0" smtClean="0">
                <a:ln w="11430">
                  <a:solidFill>
                    <a:schemeClr val="bg1"/>
                  </a:solidFill>
                </a:ln>
                <a:solidFill>
                  <a:srgbClr val="7030A0"/>
                </a:solidFill>
                <a:effectLst>
                  <a:outerShdw blurRad="76200" dist="50800" dir="5400000" algn="tl" rotWithShape="0">
                    <a:srgbClr val="000000">
                      <a:alpha val="65000"/>
                    </a:srgbClr>
                  </a:outerShdw>
                </a:effectLst>
              </a:rPr>
              <a:t>Krymský sekt</a:t>
            </a:r>
            <a:endParaRPr lang="cs-CZ" sz="6600" b="1" spc="50" dirty="0">
              <a:ln w="11430">
                <a:solidFill>
                  <a:schemeClr val="bg1"/>
                </a:solidFill>
              </a:ln>
              <a:solidFill>
                <a:srgbClr val="7030A0"/>
              </a:solidFill>
              <a:effectLst>
                <a:outerShdw blurRad="76200" dist="50800" dir="5400000" algn="tl" rotWithShape="0">
                  <a:srgbClr val="000000">
                    <a:alpha val="65000"/>
                  </a:srgbClr>
                </a:outerShdw>
              </a:effectLst>
            </a:endParaRPr>
          </a:p>
        </p:txBody>
      </p:sp>
      <p:pic>
        <p:nvPicPr>
          <p:cNvPr id="5126" name="Picture 6" descr="VÃ½sledek obrÃ¡zku pro krym"/>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9513" r="40161"/>
          <a:stretch/>
        </p:blipFill>
        <p:spPr bwMode="auto">
          <a:xfrm>
            <a:off x="5074449" y="1844824"/>
            <a:ext cx="3419796" cy="22998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39354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99CC">
            <a:alpha val="0"/>
          </a:srgbClr>
        </a:solidFill>
        <a:effectLst/>
      </p:bgPr>
    </p:bg>
    <p:spTree>
      <p:nvGrpSpPr>
        <p:cNvPr id="1" name=""/>
        <p:cNvGrpSpPr/>
        <p:nvPr/>
      </p:nvGrpSpPr>
      <p:grpSpPr>
        <a:xfrm>
          <a:off x="0" y="0"/>
          <a:ext cx="0" cy="0"/>
          <a:chOff x="0" y="0"/>
          <a:chExt cx="0" cy="0"/>
        </a:xfrm>
      </p:grpSpPr>
      <p:pic>
        <p:nvPicPr>
          <p:cNvPr id="6146" name="Picture 2" descr="VÃ½sledek obrÃ¡zku pro cav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658822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VÃ½sledek obrÃ¡zku pro katalÃ¡nsk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048" t="2603" r="5031" b="11829"/>
          <a:stretch/>
        </p:blipFill>
        <p:spPr bwMode="auto">
          <a:xfrm>
            <a:off x="5652120" y="332656"/>
            <a:ext cx="3207005" cy="25997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Obdélník 3"/>
          <p:cNvSpPr/>
          <p:nvPr/>
        </p:nvSpPr>
        <p:spPr>
          <a:xfrm>
            <a:off x="6350106" y="5445224"/>
            <a:ext cx="1870705" cy="1107996"/>
          </a:xfrm>
          <a:prstGeom prst="rect">
            <a:avLst/>
          </a:prstGeom>
        </p:spPr>
        <p:txBody>
          <a:bodyPr wrap="none">
            <a:spAutoFit/>
          </a:bodyPr>
          <a:lstStyle/>
          <a:p>
            <a:pPr algn="r"/>
            <a:r>
              <a:rPr lang="cs-CZ" sz="6600" b="1" spc="50" dirty="0" err="1" smtClean="0">
                <a:ln w="11430">
                  <a:solidFill>
                    <a:schemeClr val="bg1"/>
                  </a:solidFill>
                </a:ln>
                <a:solidFill>
                  <a:srgbClr val="7030A0"/>
                </a:solidFill>
                <a:effectLst>
                  <a:outerShdw blurRad="76200" dist="50800" dir="5400000" algn="tl" rotWithShape="0">
                    <a:srgbClr val="000000">
                      <a:alpha val="65000"/>
                    </a:srgbClr>
                  </a:outerShdw>
                </a:effectLst>
              </a:rPr>
              <a:t>Cava</a:t>
            </a:r>
            <a:endParaRPr lang="cs-CZ" sz="6600" b="1" spc="50" dirty="0">
              <a:ln w="11430">
                <a:solidFill>
                  <a:schemeClr val="bg1"/>
                </a:solidFill>
              </a:ln>
              <a:solidFill>
                <a:srgbClr val="7030A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4256636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1"/>
          <p:cNvSpPr txBox="1">
            <a:spLocks/>
          </p:cNvSpPr>
          <p:nvPr/>
        </p:nvSpPr>
        <p:spPr>
          <a:xfrm>
            <a:off x="611560" y="663145"/>
            <a:ext cx="7772400" cy="1470025"/>
          </a:xfrm>
          <a:prstGeom prst="rect">
            <a:avLst/>
          </a:prstGeom>
        </p:spPr>
        <p:txBody>
          <a:bodyPr vert="horz" lIns="91440" tIns="45720" rIns="91440" bIns="45720" rtlCol="0" anchor="ctr">
            <a:normAutofit fontScale="67500" lnSpcReduction="20000"/>
            <a:scene3d>
              <a:camera prst="orthographicFront"/>
              <a:lightRig rig="threePt" dir="t"/>
            </a:scene3d>
            <a:sp3d extrusionH="57150">
              <a:bevelT w="38100" h="38100"/>
            </a:sp3d>
          </a:bodyPr>
          <a:lstStyle>
            <a:lvl1pPr algn="ctr">
              <a:spcBef>
                <a:spcPct val="0"/>
              </a:spcBef>
              <a:buNone/>
              <a:defRPr sz="15000" b="1">
                <a:ln w="57150">
                  <a:solidFill>
                    <a:schemeClr val="bg1"/>
                  </a:solidFill>
                </a:ln>
                <a:effectLst>
                  <a:glow rad="101600">
                    <a:schemeClr val="accent2">
                      <a:satMod val="175000"/>
                      <a:alpha val="40000"/>
                    </a:schemeClr>
                  </a:glow>
                  <a:outerShdw blurRad="50800" dist="38100" algn="l" rotWithShape="0">
                    <a:prstClr val="black">
                      <a:alpha val="40000"/>
                    </a:prstClr>
                  </a:outerShdw>
                  <a:reflection blurRad="6350" stA="55000" endA="300" endPos="45500" dir="5400000" sy="-100000" algn="bl" rotWithShape="0"/>
                </a:effectLst>
                <a:latin typeface="+mj-lt"/>
                <a:ea typeface="+mj-ea"/>
                <a:cs typeface="+mj-cs"/>
              </a:defRPr>
            </a:lvl1pPr>
          </a:lstStyle>
          <a:p>
            <a:r>
              <a:rPr lang="cs-CZ" dirty="0"/>
              <a:t>VÝROBA VÍNA</a:t>
            </a:r>
          </a:p>
        </p:txBody>
      </p:sp>
      <p:pic>
        <p:nvPicPr>
          <p:cNvPr id="1026" name="Picture 2" descr="SouvisejÃ­cÃ­ obrÃ¡zek"/>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3700" y="2129878"/>
            <a:ext cx="4728120" cy="47281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99CC">
            <a:alpha val="0"/>
          </a:srgbClr>
        </a:solidFill>
        <a:effectLst/>
      </p:bgPr>
    </p:bg>
    <p:spTree>
      <p:nvGrpSpPr>
        <p:cNvPr id="1" name=""/>
        <p:cNvGrpSpPr/>
        <p:nvPr/>
      </p:nvGrpSpPr>
      <p:grpSpPr>
        <a:xfrm>
          <a:off x="0" y="0"/>
          <a:ext cx="0" cy="0"/>
          <a:chOff x="0" y="0"/>
          <a:chExt cx="0" cy="0"/>
        </a:xfrm>
      </p:grpSpPr>
      <p:pic>
        <p:nvPicPr>
          <p:cNvPr id="7170" name="Picture 2" descr="VÃ½sledek obrÃ¡zku pro SPUMAN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8640" y="796395"/>
            <a:ext cx="4334751" cy="606160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VÃ½sledek obrÃ¡zku pro SPUMANT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608" y="0"/>
            <a:ext cx="7272808" cy="7272808"/>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4413871" y="5445224"/>
            <a:ext cx="3806940" cy="1107996"/>
          </a:xfrm>
          <a:prstGeom prst="rect">
            <a:avLst/>
          </a:prstGeom>
        </p:spPr>
        <p:txBody>
          <a:bodyPr wrap="none">
            <a:spAutoFit/>
          </a:bodyPr>
          <a:lstStyle/>
          <a:p>
            <a:pPr algn="r"/>
            <a:r>
              <a:rPr lang="cs-CZ" sz="6600" b="1" spc="50" dirty="0" err="1" smtClean="0">
                <a:ln w="11430">
                  <a:solidFill>
                    <a:schemeClr val="bg1"/>
                  </a:solidFill>
                </a:ln>
                <a:solidFill>
                  <a:srgbClr val="7030A0"/>
                </a:solidFill>
                <a:effectLst>
                  <a:outerShdw blurRad="76200" dist="50800" dir="5400000" algn="tl" rotWithShape="0">
                    <a:srgbClr val="000000">
                      <a:alpha val="65000"/>
                    </a:srgbClr>
                  </a:outerShdw>
                </a:effectLst>
              </a:rPr>
              <a:t>Spumante</a:t>
            </a:r>
            <a:endParaRPr lang="cs-CZ" sz="6600" b="1" spc="50" dirty="0">
              <a:ln w="11430">
                <a:solidFill>
                  <a:schemeClr val="bg1"/>
                </a:solidFill>
              </a:ln>
              <a:solidFill>
                <a:srgbClr val="7030A0"/>
              </a:solidFill>
              <a:effectLst>
                <a:outerShdw blurRad="76200" dist="50800" dir="5400000" algn="tl" rotWithShape="0">
                  <a:srgbClr val="000000">
                    <a:alpha val="65000"/>
                  </a:srgbClr>
                </a:outerShdw>
              </a:effectLst>
            </a:endParaRPr>
          </a:p>
        </p:txBody>
      </p:sp>
      <p:pic>
        <p:nvPicPr>
          <p:cNvPr id="7174" name="Picture 6" descr="VÃ½sledek obrÃ¡zku pro itÃ¡li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61157" y="404664"/>
            <a:ext cx="3312368" cy="2484277"/>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SouvisejÃ­cÃ­ obrÃ¡zek"/>
          <p:cNvPicPr>
            <a:picLocks noChangeAspect="1" noChangeArrowheads="1"/>
          </p:cNvPicPr>
          <p:nvPr/>
        </p:nvPicPr>
        <p:blipFill>
          <a:blip r:embed="rId6" cstate="print">
            <a:clrChange>
              <a:clrFrom>
                <a:srgbClr val="E7E7E7"/>
              </a:clrFrom>
              <a:clrTo>
                <a:srgbClr val="E7E7E7">
                  <a:alpha val="0"/>
                </a:srgbClr>
              </a:clrTo>
            </a:clrChange>
            <a:extLst>
              <a:ext uri="{28A0092B-C50C-407E-A947-70E740481C1C}">
                <a14:useLocalDpi xmlns:a14="http://schemas.microsoft.com/office/drawing/2010/main" val="0"/>
              </a:ext>
            </a:extLst>
          </a:blip>
          <a:srcRect/>
          <a:stretch>
            <a:fillRect/>
          </a:stretch>
        </p:blipFill>
        <p:spPr bwMode="auto">
          <a:xfrm>
            <a:off x="4661157" y="2888941"/>
            <a:ext cx="3436640" cy="2292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25286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99CC">
            <a:alpha val="0"/>
          </a:srgbClr>
        </a:solidFill>
        <a:effectLst/>
      </p:bgPr>
    </p:bg>
    <p:spTree>
      <p:nvGrpSpPr>
        <p:cNvPr id="1" name=""/>
        <p:cNvGrpSpPr/>
        <p:nvPr/>
      </p:nvGrpSpPr>
      <p:grpSpPr>
        <a:xfrm>
          <a:off x="0" y="0"/>
          <a:ext cx="0" cy="0"/>
          <a:chOff x="0" y="0"/>
          <a:chExt cx="0" cy="0"/>
        </a:xfrm>
      </p:grpSpPr>
      <p:pic>
        <p:nvPicPr>
          <p:cNvPr id="8196" name="Picture 4" descr="SouvisejÃ­cÃ­ obrÃ¡zek"/>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24128" y="338097"/>
            <a:ext cx="4762500" cy="64389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VÃ½sledek obrÃ¡zku pro CRÃMA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1" y="-161224"/>
            <a:ext cx="5292080" cy="7061062"/>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636518" y="5386156"/>
            <a:ext cx="3215403" cy="1107996"/>
          </a:xfrm>
          <a:prstGeom prst="rect">
            <a:avLst/>
          </a:prstGeom>
        </p:spPr>
        <p:txBody>
          <a:bodyPr wrap="square">
            <a:spAutoFit/>
          </a:bodyPr>
          <a:lstStyle/>
          <a:p>
            <a:pPr algn="r"/>
            <a:r>
              <a:rPr lang="cs-CZ" sz="6600" b="1" spc="50" dirty="0" err="1" smtClean="0">
                <a:ln w="11430">
                  <a:solidFill>
                    <a:schemeClr val="bg1"/>
                  </a:solidFill>
                </a:ln>
                <a:solidFill>
                  <a:srgbClr val="7030A0"/>
                </a:solidFill>
                <a:effectLst>
                  <a:outerShdw blurRad="76200" dist="50800" dir="5400000" algn="tl" rotWithShape="0">
                    <a:srgbClr val="000000">
                      <a:alpha val="65000"/>
                    </a:srgbClr>
                  </a:outerShdw>
                </a:effectLst>
              </a:rPr>
              <a:t>Crémat</a:t>
            </a:r>
            <a:endParaRPr lang="cs-CZ" sz="6600" b="1" spc="50" dirty="0">
              <a:ln w="11430">
                <a:solidFill>
                  <a:schemeClr val="bg1"/>
                </a:solidFill>
              </a:ln>
              <a:solidFill>
                <a:srgbClr val="7030A0"/>
              </a:solidFill>
              <a:effectLst>
                <a:outerShdw blurRad="76200" dist="50800" dir="5400000" algn="tl" rotWithShape="0">
                  <a:srgbClr val="000000">
                    <a:alpha val="65000"/>
                  </a:srgbClr>
                </a:outerShdw>
              </a:effectLst>
            </a:endParaRPr>
          </a:p>
        </p:txBody>
      </p:sp>
      <p:pic>
        <p:nvPicPr>
          <p:cNvPr id="8198" name="Picture 6" descr="VÃ½sledek obrÃ¡zku pro franci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338097"/>
            <a:ext cx="3951510" cy="1919484"/>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8" descr="VÃ½sledek obrÃ¡zku pro eiffelovk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8202" name="Picture 10" descr="SouvisejÃ­cÃ­ obrÃ¡zek"/>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6876" y="338097"/>
            <a:ext cx="3000877" cy="526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35723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ál 2"/>
          <p:cNvSpPr/>
          <p:nvPr/>
        </p:nvSpPr>
        <p:spPr>
          <a:xfrm>
            <a:off x="17892" y="174948"/>
            <a:ext cx="5293704" cy="23042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PERLIVÁ</a:t>
            </a:r>
          </a:p>
          <a:p>
            <a:pPr algn="ctr"/>
            <a:r>
              <a:rPr lang="cs-CZ"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VÍNA</a:t>
            </a:r>
            <a:endParaRPr lang="cs-CZ"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8194" name="Picture 2" descr="VÃ½sledek obrÃ¡zku pro PROSECCO"/>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04048" y="0"/>
            <a:ext cx="5366370" cy="696435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VÃ½sledek obrÃ¡zku pro LAMBRUSC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48680" y="1870289"/>
            <a:ext cx="4976014" cy="497601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VÃ½sledek obrÃ¡zku pro frizzante"/>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9992" y="764704"/>
            <a:ext cx="2225219" cy="5918348"/>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VÃ½sledek obrÃ¡zku pro CO 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8202" name="Picture 10" descr="SouvisejÃ­cÃ­ obrÃ¡zek"/>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17310" y="3482178"/>
            <a:ext cx="3555648" cy="2844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7895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VÃ½sledek obrÃ¡zku pro NÃZKOALKOHOLICKÃ VÃ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vál 1"/>
          <p:cNvSpPr/>
          <p:nvPr/>
        </p:nvSpPr>
        <p:spPr>
          <a:xfrm>
            <a:off x="1259632" y="260648"/>
            <a:ext cx="6624736" cy="201622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NÍZKOALKOHOLICKÁ</a:t>
            </a:r>
          </a:p>
          <a:p>
            <a:pPr algn="ctr"/>
            <a:r>
              <a:rPr lang="cs-CZ"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VÍNA </a:t>
            </a:r>
            <a:endPar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Ovál 2"/>
          <p:cNvSpPr/>
          <p:nvPr/>
        </p:nvSpPr>
        <p:spPr>
          <a:xfrm>
            <a:off x="1181973" y="4149080"/>
            <a:ext cx="7241718" cy="201622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ODALKOHOLIZOVANÁ VÍNA</a:t>
            </a:r>
            <a:endPar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5276591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délník 1"/>
          <p:cNvSpPr/>
          <p:nvPr/>
        </p:nvSpPr>
        <p:spPr>
          <a:xfrm>
            <a:off x="0" y="1052736"/>
            <a:ext cx="11037893" cy="769441"/>
          </a:xfrm>
          <a:prstGeom prst="rect">
            <a:avLst/>
          </a:prstGeom>
        </p:spPr>
        <p:txBody>
          <a:bodyPr wrap="none">
            <a:spAutoFit/>
          </a:bodyPr>
          <a:lstStyle/>
          <a:p>
            <a:r>
              <a:rPr lang="cs-CZ" dirty="0" smtClean="0"/>
              <a:t>- </a:t>
            </a:r>
            <a:r>
              <a:rPr lang="cs-CZ"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rozdělení vín podle obsahu extraktu (sušiny) </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VÃ½sledek obrÃ¡zku pro vini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1" y="260648"/>
            <a:ext cx="9143999" cy="769441"/>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cs-CZ" sz="4400" b="1" spc="50" dirty="0">
                <a:ln w="11430"/>
                <a:solidFill>
                  <a:schemeClr val="bg1"/>
                </a:solidFill>
                <a:effectLst>
                  <a:outerShdw blurRad="76200" dist="50800" dir="5400000" algn="tl" rotWithShape="0">
                    <a:srgbClr val="000000">
                      <a:alpha val="65000"/>
                    </a:srgbClr>
                  </a:outerShdw>
                </a:effectLst>
              </a:rPr>
              <a:t>Dělení vína </a:t>
            </a:r>
            <a:r>
              <a:rPr lang="cs-CZ" sz="4400" b="1" spc="50" dirty="0" smtClean="0">
                <a:ln w="11430"/>
                <a:solidFill>
                  <a:schemeClr val="bg1"/>
                </a:solidFill>
                <a:effectLst>
                  <a:outerShdw blurRad="76200" dist="50800" dir="5400000" algn="tl" rotWithShape="0">
                    <a:srgbClr val="000000">
                      <a:alpha val="65000"/>
                    </a:srgbClr>
                  </a:outerShdw>
                </a:effectLst>
              </a:rPr>
              <a:t>dle </a:t>
            </a:r>
            <a:r>
              <a:rPr lang="cs-CZ" sz="4400" b="1" spc="50" dirty="0">
                <a:ln w="11430"/>
                <a:solidFill>
                  <a:schemeClr val="bg1"/>
                </a:solidFill>
                <a:effectLst>
                  <a:outerShdw blurRad="76200" dist="50800" dir="5400000" algn="tl" rotWithShape="0">
                    <a:srgbClr val="000000">
                      <a:alpha val="65000"/>
                    </a:srgbClr>
                  </a:outerShdw>
                </a:effectLst>
              </a:rPr>
              <a:t>cukernatosti hroznů</a:t>
            </a:r>
          </a:p>
        </p:txBody>
      </p:sp>
    </p:spTree>
    <p:extLst>
      <p:ext uri="{BB962C8B-B14F-4D97-AF65-F5344CB8AC3E}">
        <p14:creationId xmlns:p14="http://schemas.microsoft.com/office/powerpoint/2010/main" val="308262543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VÃ½sledek obrÃ¡zku pro ÄeskÃ½ normalizovanÃ½ moÅ¡tomÄr"/>
          <p:cNvPicPr>
            <a:picLocks noChangeAspect="1" noChangeArrowheads="1"/>
          </p:cNvPicPr>
          <p:nvPr/>
        </p:nvPicPr>
        <p:blipFill>
          <a:blip r:embed="rId3" cstate="print"/>
          <a:srcRect/>
          <a:stretch>
            <a:fillRect/>
          </a:stretch>
        </p:blipFill>
        <p:spPr bwMode="auto">
          <a:xfrm>
            <a:off x="13715" y="0"/>
            <a:ext cx="9130285" cy="6858000"/>
          </a:xfrm>
          <a:prstGeom prst="rect">
            <a:avLst/>
          </a:prstGeom>
          <a:noFill/>
        </p:spPr>
      </p:pic>
      <p:pic>
        <p:nvPicPr>
          <p:cNvPr id="118788" name="Picture 4" descr="VÃ½sledek obrÃ¡zku pro szpi"/>
          <p:cNvPicPr>
            <a:picLocks noChangeAspect="1" noChangeArrowheads="1"/>
          </p:cNvPicPr>
          <p:nvPr/>
        </p:nvPicPr>
        <p:blipFill>
          <a:blip r:embed="rId4" cstate="print"/>
          <a:srcRect/>
          <a:stretch>
            <a:fillRect/>
          </a:stretch>
        </p:blipFill>
        <p:spPr bwMode="auto">
          <a:xfrm>
            <a:off x="-24635" y="43846"/>
            <a:ext cx="2857500" cy="2857500"/>
          </a:xfrm>
          <a:prstGeom prst="rect">
            <a:avLst/>
          </a:prstGeom>
          <a:noFill/>
        </p:spPr>
      </p:pic>
      <p:sp>
        <p:nvSpPr>
          <p:cNvPr id="4" name="Ovál 3"/>
          <p:cNvSpPr/>
          <p:nvPr/>
        </p:nvSpPr>
        <p:spPr>
          <a:xfrm>
            <a:off x="6268205" y="2555034"/>
            <a:ext cx="2556792" cy="108012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ČNM</a:t>
            </a:r>
            <a:endPar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Obdélník 4"/>
          <p:cNvSpPr/>
          <p:nvPr/>
        </p:nvSpPr>
        <p:spPr>
          <a:xfrm>
            <a:off x="-24635" y="4882541"/>
            <a:ext cx="7571236" cy="1493358"/>
          </a:xfrm>
          <a:prstGeom prst="rect">
            <a:avLst/>
          </a:prstGeom>
          <a:noFill/>
          <a:ln w="38100">
            <a:noFill/>
          </a:ln>
        </p:spPr>
        <p:txBody>
          <a:bodyPr wrap="square">
            <a:spAutoFit/>
          </a:bodyPr>
          <a:lstStyle/>
          <a:p>
            <a:pPr>
              <a:lnSpc>
                <a:spcPct val="150000"/>
              </a:lnSpc>
            </a:pPr>
            <a:r>
              <a:rPr lang="cs-CZ" sz="3200" b="1" dirty="0" smtClean="0">
                <a:solidFill>
                  <a:srgbClr val="00B050"/>
                </a:solidFill>
                <a:effectLst>
                  <a:outerShdw blurRad="38100" dist="38100" dir="2700000" algn="tl">
                    <a:srgbClr val="000000">
                      <a:alpha val="43137"/>
                    </a:srgbClr>
                  </a:outerShdw>
                </a:effectLst>
              </a:rPr>
              <a:t>Přírodní jakostní víno</a:t>
            </a:r>
          </a:p>
          <a:p>
            <a:pPr>
              <a:lnSpc>
                <a:spcPct val="150000"/>
              </a:lnSpc>
            </a:pPr>
            <a:r>
              <a:rPr lang="cs-CZ" sz="3200" b="1" dirty="0" smtClean="0">
                <a:solidFill>
                  <a:srgbClr val="00B050"/>
                </a:solidFill>
                <a:effectLst>
                  <a:outerShdw blurRad="38100" dist="38100" dir="2700000" algn="tl">
                    <a:srgbClr val="000000">
                      <a:alpha val="43137"/>
                    </a:srgbClr>
                  </a:outerShdw>
                </a:effectLst>
              </a:rPr>
              <a:t>Jakostní víno s přívlastkem</a:t>
            </a:r>
            <a:endParaRPr lang="cs-CZ" sz="3200" b="1" dirty="0">
              <a:solidFill>
                <a:srgbClr val="00B050"/>
              </a:solidFill>
              <a:effectLst>
                <a:outerShdw blurRad="38100" dist="38100" dir="2700000" algn="tl">
                  <a:srgbClr val="000000">
                    <a:alpha val="43137"/>
                  </a:srgbClr>
                </a:outerShdw>
              </a:effectLst>
            </a:endParaRPr>
          </a:p>
        </p:txBody>
      </p:sp>
      <p:sp>
        <p:nvSpPr>
          <p:cNvPr id="6" name="Obdélník 5"/>
          <p:cNvSpPr/>
          <p:nvPr/>
        </p:nvSpPr>
        <p:spPr>
          <a:xfrm>
            <a:off x="2195736" y="43846"/>
            <a:ext cx="7571236" cy="754694"/>
          </a:xfrm>
          <a:prstGeom prst="rect">
            <a:avLst/>
          </a:prstGeom>
          <a:noFill/>
          <a:ln w="38100">
            <a:noFill/>
          </a:ln>
        </p:spPr>
        <p:txBody>
          <a:bodyPr wrap="square">
            <a:spAutoFit/>
          </a:bodyPr>
          <a:lstStyle/>
          <a:p>
            <a:pPr>
              <a:lnSpc>
                <a:spcPct val="150000"/>
              </a:lnSpc>
            </a:pPr>
            <a:r>
              <a:rPr lang="cs-CZ" sz="3200" b="1" dirty="0" smtClean="0">
                <a:solidFill>
                  <a:srgbClr val="00B050"/>
                </a:solidFill>
                <a:effectLst>
                  <a:outerShdw blurRad="38100" dist="38100" dir="2700000" algn="tl">
                    <a:srgbClr val="000000">
                      <a:alpha val="43137"/>
                    </a:srgbClr>
                  </a:outerShdw>
                </a:effectLst>
              </a:rPr>
              <a:t>1° = 1 kg cukru na 100 litrů moštu</a:t>
            </a:r>
            <a:endParaRPr lang="cs-CZ" sz="3200" b="1" dirty="0">
              <a:solidFill>
                <a:srgbClr val="00B05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4" name="Picture 6" descr="VÃ½sledek obrÃ¡zku pro stolnÃ­ vÃ­no"/>
          <p:cNvPicPr>
            <a:picLocks noChangeAspect="1" noChangeArrowheads="1"/>
          </p:cNvPicPr>
          <p:nvPr/>
        </p:nvPicPr>
        <p:blipFill rotWithShape="1">
          <a:blip r:embed="rId3" cstate="print">
            <a:clrChange>
              <a:clrFrom>
                <a:srgbClr val="FFFFFF"/>
              </a:clrFrom>
              <a:clrTo>
                <a:srgbClr val="FFFFFF">
                  <a:alpha val="0"/>
                </a:srgbClr>
              </a:clrTo>
            </a:clrChange>
          </a:blip>
          <a:srcRect r="20734"/>
          <a:stretch/>
        </p:blipFill>
        <p:spPr bwMode="auto">
          <a:xfrm>
            <a:off x="3059832" y="2780928"/>
            <a:ext cx="3020028" cy="3810000"/>
          </a:xfrm>
          <a:prstGeom prst="rect">
            <a:avLst/>
          </a:prstGeom>
          <a:noFill/>
        </p:spPr>
      </p:pic>
      <p:sp>
        <p:nvSpPr>
          <p:cNvPr id="2" name="Obdélník 1"/>
          <p:cNvSpPr/>
          <p:nvPr/>
        </p:nvSpPr>
        <p:spPr>
          <a:xfrm>
            <a:off x="755576" y="548680"/>
            <a:ext cx="3288272" cy="769441"/>
          </a:xfrm>
          <a:prstGeom prst="rect">
            <a:avLst/>
          </a:prstGeom>
        </p:spPr>
        <p:txBody>
          <a:bodyPr wrap="none">
            <a:spAutoFit/>
          </a:bodyPr>
          <a:lstStyle/>
          <a:p>
            <a:r>
              <a:rPr lang="cs-CZ"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STOLNÍ VÍNO</a:t>
            </a:r>
          </a:p>
        </p:txBody>
      </p:sp>
      <p:pic>
        <p:nvPicPr>
          <p:cNvPr id="130050" name="Picture 2" descr="VÃ½sledek obrÃ¡zku pro stolnÃ­ vÃ­no"/>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004048" y="239688"/>
            <a:ext cx="2503928" cy="6618312"/>
          </a:xfrm>
          <a:prstGeom prst="rect">
            <a:avLst/>
          </a:prstGeom>
          <a:noFill/>
        </p:spPr>
      </p:pic>
      <p:pic>
        <p:nvPicPr>
          <p:cNvPr id="130052" name="Picture 4" descr="VÃ½sledek obrÃ¡zku pro stolnÃ­ vÃ­no"/>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148064" y="-455863"/>
            <a:ext cx="5399506" cy="7317432"/>
          </a:xfrm>
          <a:prstGeom prst="rect">
            <a:avLst/>
          </a:prstGeom>
          <a:noFill/>
        </p:spPr>
      </p:pic>
      <p:sp>
        <p:nvSpPr>
          <p:cNvPr id="6" name="Ovál 5"/>
          <p:cNvSpPr/>
          <p:nvPr/>
        </p:nvSpPr>
        <p:spPr>
          <a:xfrm>
            <a:off x="755576" y="1705743"/>
            <a:ext cx="3288272" cy="128627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min. 11° ČNM</a:t>
            </a:r>
            <a:endPar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26" name="Picture 2" descr="VÃ½sledek obrÃ¡zku pro So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19672" y="4685928"/>
            <a:ext cx="1944216" cy="18491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Ã½sledek obrÃ¡zku pro kyselina sorbovÃ¡"/>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382320">
            <a:off x="-252536" y="2992017"/>
            <a:ext cx="2882501" cy="28825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SouvisejÃ­cÃ­ obrÃ¡zek"/>
          <p:cNvPicPr>
            <a:picLocks noChangeAspect="1" noChangeArrowheads="1"/>
          </p:cNvPicPr>
          <p:nvPr/>
        </p:nvPicPr>
        <p:blipFill>
          <a:blip r:embed="rId3" cstate="print"/>
          <a:srcRect/>
          <a:stretch>
            <a:fillRect/>
          </a:stretch>
        </p:blipFill>
        <p:spPr bwMode="auto">
          <a:xfrm>
            <a:off x="-108520" y="0"/>
            <a:ext cx="5184576" cy="6912769"/>
          </a:xfrm>
          <a:prstGeom prst="rect">
            <a:avLst/>
          </a:prstGeom>
          <a:noFill/>
        </p:spPr>
      </p:pic>
      <p:sp>
        <p:nvSpPr>
          <p:cNvPr id="2" name="Ovál 1"/>
          <p:cNvSpPr/>
          <p:nvPr/>
        </p:nvSpPr>
        <p:spPr>
          <a:xfrm>
            <a:off x="935596" y="2420888"/>
            <a:ext cx="3096344" cy="129614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Ovál 3"/>
          <p:cNvSpPr/>
          <p:nvPr/>
        </p:nvSpPr>
        <p:spPr>
          <a:xfrm>
            <a:off x="5466305" y="1561260"/>
            <a:ext cx="3288272" cy="128627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min. 14° ČNM</a:t>
            </a:r>
            <a:endPar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050" name="Picture 2" descr="VÃ½sledek obrÃ¡zku pro mapka Ä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28024" y="3731734"/>
            <a:ext cx="3096344" cy="19425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84218" y="332656"/>
            <a:ext cx="5948231" cy="769441"/>
          </a:xfrm>
          <a:prstGeom prst="rect">
            <a:avLst/>
          </a:prstGeom>
        </p:spPr>
        <p:txBody>
          <a:bodyPr wrap="none">
            <a:spAutoFit/>
          </a:bodyPr>
          <a:lstStyle/>
          <a:p>
            <a:r>
              <a:rPr lang="cs-CZ"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RÉVOVÉ VÍNO JAKOSTNÍ</a:t>
            </a:r>
          </a:p>
        </p:txBody>
      </p:sp>
      <p:sp>
        <p:nvSpPr>
          <p:cNvPr id="3" name="Ovál 2"/>
          <p:cNvSpPr/>
          <p:nvPr/>
        </p:nvSpPr>
        <p:spPr>
          <a:xfrm>
            <a:off x="2771800" y="1772816"/>
            <a:ext cx="3288272" cy="128627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min. 15° ČNM</a:t>
            </a:r>
            <a:endPar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cxnSp>
        <p:nvCxnSpPr>
          <p:cNvPr id="4" name="Přímá spojnice se šipkou 3"/>
          <p:cNvCxnSpPr/>
          <p:nvPr/>
        </p:nvCxnSpPr>
        <p:spPr>
          <a:xfrm flipH="1">
            <a:off x="2267744" y="3095319"/>
            <a:ext cx="964336" cy="1269785"/>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Přímá spojnice se šipkou 5"/>
          <p:cNvCxnSpPr/>
          <p:nvPr/>
        </p:nvCxnSpPr>
        <p:spPr>
          <a:xfrm>
            <a:off x="5542019" y="3095319"/>
            <a:ext cx="790430" cy="1269785"/>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Zaoblený obdélník 6"/>
          <p:cNvSpPr/>
          <p:nvPr/>
        </p:nvSpPr>
        <p:spPr>
          <a:xfrm>
            <a:off x="384218" y="4535700"/>
            <a:ext cx="3563888" cy="206896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Známkové révové víno jakostní</a:t>
            </a:r>
          </a:p>
        </p:txBody>
      </p:sp>
      <p:sp>
        <p:nvSpPr>
          <p:cNvPr id="9" name="Zaoblený obdélník 8"/>
          <p:cNvSpPr/>
          <p:nvPr/>
        </p:nvSpPr>
        <p:spPr>
          <a:xfrm>
            <a:off x="5004048" y="4568020"/>
            <a:ext cx="3563888" cy="206896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Odrůdové révové víno jakostní </a:t>
            </a:r>
          </a:p>
        </p:txBody>
      </p:sp>
      <p:pic>
        <p:nvPicPr>
          <p:cNvPr id="4098" name="Picture 2" descr="SouvisejÃ­cÃ­ obrÃ¡zek"/>
          <p:cNvPicPr>
            <a:picLocks noChangeAspect="1" noChangeArrowheads="1"/>
          </p:cNvPicPr>
          <p:nvPr/>
        </p:nvPicPr>
        <p:blipFill>
          <a:blip r:embed="rId3" cstate="print">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6355043" y="-12099"/>
            <a:ext cx="2788957" cy="2394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ál 1"/>
          <p:cNvSpPr/>
          <p:nvPr/>
        </p:nvSpPr>
        <p:spPr>
          <a:xfrm>
            <a:off x="1835696" y="404664"/>
            <a:ext cx="6840760" cy="1166960"/>
          </a:xfrm>
          <a:prstGeom prst="roundRect">
            <a:avLst/>
          </a:prstGeom>
          <a:solidFill>
            <a:srgbClr val="002060"/>
          </a:solidFill>
          <a:effectLst>
            <a:outerShdw blurRad="50800" dist="38100" dir="5400000" algn="t" rotWithShape="0">
              <a:prstClr val="black">
                <a:alpha val="40000"/>
              </a:prstClr>
            </a:outerShdw>
          </a:effectLst>
          <a:scene3d>
            <a:camera prst="orthographicFront"/>
            <a:lightRig rig="soft" dir="tl">
              <a:rot lat="0" lon="0" rev="0"/>
            </a:lightRig>
          </a:scene3d>
          <a:sp3d>
            <a:bevelT prst="angle"/>
          </a:sp3d>
        </p:spPr>
        <p:style>
          <a:lnRef idx="1">
            <a:schemeClr val="accent5"/>
          </a:lnRef>
          <a:fillRef idx="2">
            <a:schemeClr val="accent5"/>
          </a:fillRef>
          <a:effectRef idx="1">
            <a:schemeClr val="accent5"/>
          </a:effectRef>
          <a:fontRef idx="minor">
            <a:schemeClr val="dk1"/>
          </a:fontRef>
        </p:style>
        <p:txBody>
          <a:bodyPr rtlCol="0" anchor="ctr">
            <a:sp3d contourW="25400" prstMaterial="matte">
              <a:bevelT w="25400" h="55880" prst="artDeco"/>
              <a:contourClr>
                <a:schemeClr val="accent2">
                  <a:tint val="20000"/>
                </a:schemeClr>
              </a:contourClr>
            </a:sp3d>
          </a:bodyPr>
          <a:lstStyle/>
          <a:p>
            <a:pPr algn="ctr"/>
            <a:r>
              <a:rPr lang="cs-CZ" sz="4800" b="1" spc="50" dirty="0">
                <a:ln w="11430">
                  <a:solidFill>
                    <a:schemeClr val="bg1"/>
                  </a:solidFill>
                </a:ln>
                <a:solidFill>
                  <a:schemeClr val="bg1"/>
                </a:solidFill>
                <a:effectLst>
                  <a:outerShdw blurRad="76200" dist="50800" dir="5400000" algn="tl" rotWithShape="0">
                    <a:srgbClr val="000000">
                      <a:alpha val="65000"/>
                    </a:srgbClr>
                  </a:outerShdw>
                </a:effectLst>
                <a:hlinkClick r:id="rId2" action="ppaction://hlinksldjump"/>
              </a:rPr>
              <a:t>Drcení</a:t>
            </a:r>
            <a:r>
              <a:rPr lang="cs-CZ" sz="4800" b="1" spc="50" dirty="0">
                <a:ln w="11430">
                  <a:solidFill>
                    <a:schemeClr val="bg1"/>
                  </a:solidFill>
                </a:ln>
                <a:solidFill>
                  <a:schemeClr val="bg1"/>
                </a:solidFill>
                <a:effectLst>
                  <a:outerShdw blurRad="76200" dist="50800" dir="5400000" algn="tl" rotWithShape="0">
                    <a:srgbClr val="000000">
                      <a:alpha val="65000"/>
                    </a:srgbClr>
                  </a:outerShdw>
                </a:effectLst>
              </a:rPr>
              <a:t> a odzrňování</a:t>
            </a:r>
          </a:p>
        </p:txBody>
      </p:sp>
      <p:cxnSp>
        <p:nvCxnSpPr>
          <p:cNvPr id="4" name="Přímá spojnice se šipkou 3"/>
          <p:cNvCxnSpPr/>
          <p:nvPr/>
        </p:nvCxnSpPr>
        <p:spPr>
          <a:xfrm flipH="1">
            <a:off x="2627784" y="1561352"/>
            <a:ext cx="2448272" cy="2803752"/>
          </a:xfrm>
          <a:prstGeom prst="straightConnector1">
            <a:avLst/>
          </a:prstGeom>
          <a:ln w="9842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5" name="Ovál 1">
            <a:hlinkClick r:id="rId3" action="ppaction://hlinksldjump"/>
          </p:cNvPr>
          <p:cNvSpPr/>
          <p:nvPr/>
        </p:nvSpPr>
        <p:spPr>
          <a:xfrm>
            <a:off x="251520" y="4735388"/>
            <a:ext cx="5004556" cy="1656184"/>
          </a:xfrm>
          <a:prstGeom prst="roundRect">
            <a:avLst/>
          </a:prstGeom>
          <a:solidFill>
            <a:srgbClr val="002060"/>
          </a:solidFill>
          <a:effectLst>
            <a:outerShdw blurRad="50800" dist="38100" dir="5400000" algn="t" rotWithShape="0">
              <a:prstClr val="black">
                <a:alpha val="40000"/>
              </a:prstClr>
            </a:outerShdw>
          </a:effectLst>
          <a:scene3d>
            <a:camera prst="orthographicFront"/>
            <a:lightRig rig="soft" dir="tl">
              <a:rot lat="0" lon="0" rev="0"/>
            </a:lightRig>
          </a:scene3d>
          <a:sp3d>
            <a:bevelT prst="angle"/>
          </a:sp3d>
        </p:spPr>
        <p:style>
          <a:lnRef idx="1">
            <a:schemeClr val="accent5"/>
          </a:lnRef>
          <a:fillRef idx="2">
            <a:schemeClr val="accent5"/>
          </a:fillRef>
          <a:effectRef idx="1">
            <a:schemeClr val="accent5"/>
          </a:effectRef>
          <a:fontRef idx="minor">
            <a:schemeClr val="dk1"/>
          </a:fontRef>
        </p:style>
        <p:txBody>
          <a:bodyPr rtlCol="0" anchor="ctr">
            <a:sp3d contourW="25400" prstMaterial="matte">
              <a:bevelT w="25400" h="55880" prst="artDeco"/>
              <a:contourClr>
                <a:schemeClr val="accent2">
                  <a:tint val="20000"/>
                </a:schemeClr>
              </a:contourClr>
            </a:sp3d>
          </a:bodyPr>
          <a:lstStyle/>
          <a:p>
            <a:pPr algn="ctr"/>
            <a:r>
              <a:rPr lang="cs-CZ" sz="4800" b="1" spc="50" dirty="0" smtClean="0">
                <a:ln w="11430">
                  <a:solidFill>
                    <a:schemeClr val="bg1"/>
                  </a:solidFill>
                </a:ln>
                <a:solidFill>
                  <a:schemeClr val="bg1"/>
                </a:solidFill>
                <a:effectLst>
                  <a:outerShdw blurRad="76200" dist="50800" dir="5400000" algn="tl" rotWithShape="0">
                    <a:srgbClr val="000000">
                      <a:alpha val="65000"/>
                    </a:srgbClr>
                  </a:outerShdw>
                </a:effectLst>
              </a:rPr>
              <a:t>Lisování moštu</a:t>
            </a:r>
            <a:endParaRPr lang="cs-CZ" sz="4800" b="1" spc="50" dirty="0">
              <a:ln w="11430">
                <a:solidFill>
                  <a:schemeClr val="bg1"/>
                </a:solidFill>
              </a:ln>
              <a:solidFill>
                <a:schemeClr val="bg1"/>
              </a:solidFill>
              <a:effectLst>
                <a:outerShdw blurRad="76200" dist="50800" dir="5400000" algn="tl" rotWithShape="0">
                  <a:srgbClr val="000000">
                    <a:alpha val="65000"/>
                  </a:srgbClr>
                </a:outerShdw>
              </a:effectLst>
            </a:endParaRPr>
          </a:p>
        </p:txBody>
      </p:sp>
      <p:sp>
        <p:nvSpPr>
          <p:cNvPr id="6" name="Ovál 1"/>
          <p:cNvSpPr/>
          <p:nvPr/>
        </p:nvSpPr>
        <p:spPr>
          <a:xfrm>
            <a:off x="3203848" y="1763688"/>
            <a:ext cx="2808312" cy="1656184"/>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hlinkClick r:id="rId4" action="ppaction://hlinksldjump"/>
              </a:rPr>
              <a:t>RMUT</a:t>
            </a:r>
            <a:endParaRPr lang="cs-CZ"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cxnSp>
        <p:nvCxnSpPr>
          <p:cNvPr id="7" name="Přímá spojnice se šipkou 6"/>
          <p:cNvCxnSpPr/>
          <p:nvPr/>
        </p:nvCxnSpPr>
        <p:spPr>
          <a:xfrm>
            <a:off x="5652120" y="5563480"/>
            <a:ext cx="2880320" cy="0"/>
          </a:xfrm>
          <a:prstGeom prst="straightConnector1">
            <a:avLst/>
          </a:prstGeom>
          <a:ln w="9842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050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VÃ½sledek obrÃ¡zku pro vÃ­no ludmila"/>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7798" y="1560757"/>
            <a:ext cx="3648391" cy="5301678"/>
          </a:xfrm>
          <a:prstGeom prst="rect">
            <a:avLst/>
          </a:prstGeom>
          <a:noFill/>
        </p:spPr>
      </p:pic>
      <p:pic>
        <p:nvPicPr>
          <p:cNvPr id="134148" name="Picture 4" descr="VÃ½sledek obrÃ¡zku pro vÃ­no karel iv"/>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48550" y="182221"/>
            <a:ext cx="6675778" cy="6675779"/>
          </a:xfrm>
          <a:prstGeom prst="rect">
            <a:avLst/>
          </a:prstGeom>
          <a:noFill/>
        </p:spPr>
      </p:pic>
      <p:pic>
        <p:nvPicPr>
          <p:cNvPr id="134150" name="Picture 6" descr="VÃ½sledek obrÃ¡zku pro vÃ­no gracie"/>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536470" y="-387424"/>
            <a:ext cx="2607530" cy="7600951"/>
          </a:xfrm>
          <a:prstGeom prst="rect">
            <a:avLst/>
          </a:prstGeom>
          <a:noFill/>
        </p:spPr>
      </p:pic>
      <p:pic>
        <p:nvPicPr>
          <p:cNvPr id="5122" name="Picture 2" descr="VÃ½sledek obrÃ¡zku pro vÃ­no svatÃ½ urba"/>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59832" y="1034451"/>
            <a:ext cx="5716487" cy="5716489"/>
          </a:xfrm>
          <a:prstGeom prst="rect">
            <a:avLst/>
          </a:prstGeom>
          <a:noFill/>
          <a:extLst>
            <a:ext uri="{909E8E84-426E-40DD-AFC4-6F175D3DCCD1}">
              <a14:hiddenFill xmlns:a14="http://schemas.microsoft.com/office/drawing/2010/main">
                <a:solidFill>
                  <a:srgbClr val="FFFFFF"/>
                </a:solidFill>
              </a14:hiddenFill>
            </a:ext>
          </a:extLst>
        </p:spPr>
      </p:pic>
      <p:sp>
        <p:nvSpPr>
          <p:cNvPr id="6" name="Zaoblený obdélník 5"/>
          <p:cNvSpPr/>
          <p:nvPr/>
        </p:nvSpPr>
        <p:spPr>
          <a:xfrm>
            <a:off x="251520" y="182221"/>
            <a:ext cx="3563888" cy="206896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Známkové révové víno jakostní</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VÃ½sledek obrÃ¡zku pro frankovka"/>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944724" y="1025350"/>
            <a:ext cx="5832648" cy="5832650"/>
          </a:xfrm>
          <a:prstGeom prst="rect">
            <a:avLst/>
          </a:prstGeom>
          <a:noFill/>
        </p:spPr>
      </p:pic>
      <p:pic>
        <p:nvPicPr>
          <p:cNvPr id="138244" name="Picture 4" descr="VÃ½sledek obrÃ¡zku pro tramÃ­n"/>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915816" y="186242"/>
            <a:ext cx="6366520" cy="6366520"/>
          </a:xfrm>
          <a:prstGeom prst="rect">
            <a:avLst/>
          </a:prstGeom>
          <a:noFill/>
        </p:spPr>
      </p:pic>
      <p:pic>
        <p:nvPicPr>
          <p:cNvPr id="138246" name="Picture 6" descr="VÃ½sledek obrÃ¡zku pro modrÃ½ portugal"/>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971600" y="186242"/>
            <a:ext cx="3456384" cy="6912768"/>
          </a:xfrm>
          <a:prstGeom prst="rect">
            <a:avLst/>
          </a:prstGeom>
          <a:noFill/>
        </p:spPr>
      </p:pic>
      <p:pic>
        <p:nvPicPr>
          <p:cNvPr id="138248" name="Picture 8" descr="SouvisejÃ­cÃ­ obrÃ¡zek"/>
          <p:cNvPicPr>
            <a:picLocks noChangeAspect="1" noChangeArrowheads="1"/>
          </p:cNvPicPr>
          <p:nvPr/>
        </p:nvPicPr>
        <p:blipFill rotWithShape="1">
          <a:blip r:embed="rId6" cstate="print">
            <a:clrChange>
              <a:clrFrom>
                <a:srgbClr val="FFFFFF"/>
              </a:clrFrom>
              <a:clrTo>
                <a:srgbClr val="FFFFFF">
                  <a:alpha val="0"/>
                </a:srgbClr>
              </a:clrTo>
            </a:clrChange>
          </a:blip>
          <a:srcRect r="42773"/>
          <a:stretch/>
        </p:blipFill>
        <p:spPr bwMode="auto">
          <a:xfrm>
            <a:off x="-684584" y="-13457"/>
            <a:ext cx="5698018" cy="7467600"/>
          </a:xfrm>
          <a:prstGeom prst="rect">
            <a:avLst/>
          </a:prstGeom>
          <a:noFill/>
        </p:spPr>
      </p:pic>
      <p:sp>
        <p:nvSpPr>
          <p:cNvPr id="6" name="Zaoblený obdélník 5"/>
          <p:cNvSpPr/>
          <p:nvPr/>
        </p:nvSpPr>
        <p:spPr>
          <a:xfrm>
            <a:off x="5580112" y="332656"/>
            <a:ext cx="3563888" cy="206896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Odrůdové révové víno jakostní </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VÃ½sledek obrÃ¡zku pro vÃ½bÄr z bobulÃ­"/>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0" y="0"/>
            <a:ext cx="9269450" cy="6940502"/>
          </a:xfrm>
          <a:prstGeom prst="rect">
            <a:avLst/>
          </a:prstGeom>
          <a:noFill/>
        </p:spPr>
      </p:pic>
      <p:sp>
        <p:nvSpPr>
          <p:cNvPr id="2" name="Obdélník 1"/>
          <p:cNvSpPr/>
          <p:nvPr/>
        </p:nvSpPr>
        <p:spPr>
          <a:xfrm>
            <a:off x="899592" y="332656"/>
            <a:ext cx="7429726" cy="769441"/>
          </a:xfrm>
          <a:prstGeom prst="rect">
            <a:avLst/>
          </a:prstGeom>
        </p:spPr>
        <p:txBody>
          <a:bodyPr wrap="none">
            <a:spAutoFit/>
          </a:bodyPr>
          <a:lstStyle/>
          <a:p>
            <a:r>
              <a:rPr lang="cs-CZ"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RÉVOVÉ VÍNO </a:t>
            </a:r>
            <a:r>
              <a:rPr lang="cs-CZ" sz="4400" b="1" spc="50" dirty="0">
                <a:ln w="11430"/>
                <a:solidFill>
                  <a:schemeClr val="bg1"/>
                </a:solidFill>
                <a:effectLst>
                  <a:outerShdw blurRad="76200" dist="50800" dir="5400000" algn="tl" rotWithShape="0">
                    <a:srgbClr val="000000">
                      <a:alpha val="65000"/>
                    </a:srgbClr>
                  </a:outerShdw>
                </a:effectLst>
              </a:rPr>
              <a:t>S PŘÍVLASTKEM</a:t>
            </a:r>
          </a:p>
        </p:txBody>
      </p:sp>
      <p:sp>
        <p:nvSpPr>
          <p:cNvPr id="3" name="Zaoblený obdélník 2"/>
          <p:cNvSpPr/>
          <p:nvPr/>
        </p:nvSpPr>
        <p:spPr>
          <a:xfrm>
            <a:off x="4211960" y="4941350"/>
            <a:ext cx="4681113" cy="169683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min. 90 % označené odrůdy</a:t>
            </a:r>
          </a:p>
        </p:txBody>
      </p:sp>
      <p:pic>
        <p:nvPicPr>
          <p:cNvPr id="4" name="Picture 4" descr="VÃ½sledek obrÃ¡zku pro szpi"/>
          <p:cNvPicPr>
            <a:picLocks noChangeAspect="1" noChangeArrowheads="1"/>
          </p:cNvPicPr>
          <p:nvPr/>
        </p:nvPicPr>
        <p:blipFill>
          <a:blip r:embed="rId4" cstate="print"/>
          <a:srcRect/>
          <a:stretch>
            <a:fillRect/>
          </a:stretch>
        </p:blipFill>
        <p:spPr bwMode="auto">
          <a:xfrm>
            <a:off x="-78208" y="720201"/>
            <a:ext cx="2857500" cy="2857500"/>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alpha val="40000"/>
          </a:schemeClr>
        </a:solidFill>
        <a:effectLst/>
      </p:bgPr>
    </p:bg>
    <p:spTree>
      <p:nvGrpSpPr>
        <p:cNvPr id="1" name=""/>
        <p:cNvGrpSpPr/>
        <p:nvPr/>
      </p:nvGrpSpPr>
      <p:grpSpPr>
        <a:xfrm>
          <a:off x="0" y="0"/>
          <a:ext cx="0" cy="0"/>
          <a:chOff x="0" y="0"/>
          <a:chExt cx="0" cy="0"/>
        </a:xfrm>
      </p:grpSpPr>
      <p:pic>
        <p:nvPicPr>
          <p:cNvPr id="140290" name="Picture 2" descr="VÃ½sledek obrÃ¡zku pro kabinetnÃ­ vÃ­n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9690" y="-131648"/>
            <a:ext cx="1979712" cy="6638070"/>
          </a:xfrm>
          <a:prstGeom prst="rect">
            <a:avLst/>
          </a:prstGeom>
          <a:noFill/>
        </p:spPr>
      </p:pic>
      <p:pic>
        <p:nvPicPr>
          <p:cNvPr id="140292" name="Picture 4" descr="VÃ½sledek obrÃ¡zku pro pozdnÃ­ sbÄ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499992" y="-131648"/>
            <a:ext cx="7271910" cy="7271910"/>
          </a:xfrm>
          <a:prstGeom prst="rect">
            <a:avLst/>
          </a:prstGeom>
          <a:noFill/>
        </p:spPr>
      </p:pic>
      <p:pic>
        <p:nvPicPr>
          <p:cNvPr id="140294" name="Picture 6" descr="VÃ½sledek obrÃ¡zku pro vÃ½bÄr z hroznÅ¯"/>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18094401">
            <a:off x="3472375" y="1911464"/>
            <a:ext cx="4636499" cy="3413623"/>
          </a:xfrm>
          <a:prstGeom prst="rect">
            <a:avLst/>
          </a:prstGeom>
          <a:noFill/>
        </p:spPr>
      </p:pic>
      <p:pic>
        <p:nvPicPr>
          <p:cNvPr id="140296" name="Picture 8" descr="VÃ½sledek obrÃ¡zku pro vÃ½bÄr z bobulÃ­"/>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rot="18590829">
            <a:off x="699720" y="1737645"/>
            <a:ext cx="5023385" cy="3761260"/>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4">
            <a:lumMod val="75000"/>
            <a:alpha val="69000"/>
          </a:schemeClr>
        </a:solidFill>
        <a:effectLst/>
      </p:bgPr>
    </p:bg>
    <p:spTree>
      <p:nvGrpSpPr>
        <p:cNvPr id="1" name=""/>
        <p:cNvGrpSpPr/>
        <p:nvPr/>
      </p:nvGrpSpPr>
      <p:grpSpPr>
        <a:xfrm>
          <a:off x="0" y="0"/>
          <a:ext cx="0" cy="0"/>
          <a:chOff x="0" y="0"/>
          <a:chExt cx="0" cy="0"/>
        </a:xfrm>
      </p:grpSpPr>
      <p:pic>
        <p:nvPicPr>
          <p:cNvPr id="144386" name="Picture 2" descr="VÃ½sledek obrÃ¡zku pro ledovÃ© vÃ­no"/>
          <p:cNvPicPr>
            <a:picLocks noChangeAspect="1" noChangeArrowheads="1"/>
          </p:cNvPicPr>
          <p:nvPr/>
        </p:nvPicPr>
        <p:blipFill>
          <a:blip r:embed="rId3" cstate="print"/>
          <a:srcRect/>
          <a:stretch>
            <a:fillRect/>
          </a:stretch>
        </p:blipFill>
        <p:spPr bwMode="auto">
          <a:xfrm>
            <a:off x="0" y="692696"/>
            <a:ext cx="9144000" cy="4437112"/>
          </a:xfrm>
          <a:prstGeom prst="rect">
            <a:avLst/>
          </a:prstGeom>
          <a:noFill/>
        </p:spPr>
      </p:pic>
      <p:sp>
        <p:nvSpPr>
          <p:cNvPr id="2" name="Ovál 3"/>
          <p:cNvSpPr/>
          <p:nvPr/>
        </p:nvSpPr>
        <p:spPr>
          <a:xfrm>
            <a:off x="3850296" y="4553744"/>
            <a:ext cx="5293704" cy="23042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LEDOVÉ VÍNO</a:t>
            </a:r>
            <a:endParaRPr lang="cs-CZ"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44390" name="Picture 6" descr="VÃ½sledek obrÃ¡zku pro ledovÃ© vÃ­no"/>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12576" y="260648"/>
            <a:ext cx="4248472" cy="6597352"/>
          </a:xfrm>
          <a:prstGeom prst="rect">
            <a:avLst/>
          </a:prstGeom>
          <a:noFill/>
        </p:spPr>
      </p:pic>
      <p:sp>
        <p:nvSpPr>
          <p:cNvPr id="6" name="Ovál 1"/>
          <p:cNvSpPr/>
          <p:nvPr/>
        </p:nvSpPr>
        <p:spPr>
          <a:xfrm>
            <a:off x="7127776" y="2852936"/>
            <a:ext cx="2016224" cy="1479793"/>
          </a:xfrm>
          <a:prstGeom prst="ellipse">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- 6 °C</a:t>
            </a:r>
            <a:endParaRPr lang="cs-CZ"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VÃ½sledek obrÃ¡zku pro ledovÃ© vÃ­no"/>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Ovál 4"/>
          <p:cNvSpPr/>
          <p:nvPr/>
        </p:nvSpPr>
        <p:spPr>
          <a:xfrm>
            <a:off x="395536" y="260648"/>
            <a:ext cx="4968552" cy="208823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SLÁMOVÉ VÍNO</a:t>
            </a:r>
            <a:endParaRPr lang="cs-CZ"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2294" name="Picture 6" descr="VÃ½sledek obrÃ¡zku pro slÃ¡movÃ© vÃ­no"/>
          <p:cNvPicPr>
            <a:picLocks noChangeAspect="1" noChangeArrowheads="1"/>
          </p:cNvPicPr>
          <p:nvPr/>
        </p:nvPicPr>
        <p:blipFill>
          <a:blip r:embed="rId4" cstate="print"/>
          <a:srcRect l="6944" t="1849" r="31944" b="2925"/>
          <a:stretch>
            <a:fillRect/>
          </a:stretch>
        </p:blipFill>
        <p:spPr bwMode="auto">
          <a:xfrm>
            <a:off x="6214369" y="0"/>
            <a:ext cx="2929631"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Ovál 2"/>
          <p:cNvSpPr/>
          <p:nvPr/>
        </p:nvSpPr>
        <p:spPr>
          <a:xfrm>
            <a:off x="6084168" y="5373216"/>
            <a:ext cx="3059832" cy="128627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min. 27° ČNM</a:t>
            </a:r>
            <a:endPar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85449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VÃ½sledek obrÃ¡zku pro sbÃ­rka v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7"/>
            <a:ext cx="9144000" cy="686953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0" y="2852936"/>
            <a:ext cx="9144000" cy="769441"/>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defPPr>
              <a:defRPr lang="cs-CZ"/>
            </a:defPPr>
            <a:lvl1pPr algn="ctr">
              <a:defRPr sz="4400" b="1" spc="50">
                <a:ln w="11430"/>
                <a:solidFill>
                  <a:schemeClr val="bg1"/>
                </a:solidFill>
                <a:effectLst>
                  <a:outerShdw blurRad="76200" dist="50800" dir="5400000" algn="tl" rotWithShape="0">
                    <a:srgbClr val="000000">
                      <a:alpha val="65000"/>
                    </a:srgb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cs-CZ" dirty="0"/>
              <a:t>Zvláštní kategorie vín</a:t>
            </a:r>
          </a:p>
        </p:txBody>
      </p:sp>
      <p:sp>
        <p:nvSpPr>
          <p:cNvPr id="2" name="AutoShape 2" descr="SouvisejÃ­cÃ­ obrÃ¡ze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4" descr="SouvisejÃ­cÃ­ obrÃ¡ze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4" name="Picture 4" descr="VÃ½sledek obrÃ¡zku pro archivnÃ­ vÃ­no"/>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Ovál 6"/>
          <p:cNvSpPr/>
          <p:nvPr/>
        </p:nvSpPr>
        <p:spPr>
          <a:xfrm>
            <a:off x="4175448" y="4913784"/>
            <a:ext cx="4968552" cy="194421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ARCHIVNÍ VÍNO</a:t>
            </a:r>
            <a:endParaRPr lang="cs-CZ"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Obdélník 4"/>
          <p:cNvSpPr/>
          <p:nvPr/>
        </p:nvSpPr>
        <p:spPr>
          <a:xfrm>
            <a:off x="0" y="188640"/>
            <a:ext cx="3848041" cy="707886"/>
          </a:xfrm>
          <a:prstGeom prst="rect">
            <a:avLst/>
          </a:prstGeom>
        </p:spPr>
        <p:txBody>
          <a:bodyPr wrap="none">
            <a:spAutoFit/>
          </a:bodyPr>
          <a:lstStyle/>
          <a:p>
            <a:pPr algn="ctr"/>
            <a:r>
              <a:rPr lang="cs-CZ"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min. 3 roky stará</a:t>
            </a:r>
            <a:endPar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Výsledek obrázku pro BARRIQUE VÍNO"/>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Výsledek obrázku pro BARRIQUE VÍN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861048"/>
            <a:ext cx="3456384" cy="2839174"/>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Výsledek obrázku pro beaujolais nouvea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8" descr="Výsledek obrázku pro beaujolais nouvea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1266" name="Picture 2" descr="SouvisejÃ­cÃ­ obrÃ¡zek"/>
          <p:cNvPicPr>
            <a:picLocks noChangeAspect="1" noChangeArrowheads="1"/>
          </p:cNvPicPr>
          <p:nvPr/>
        </p:nvPicPr>
        <p:blipFill>
          <a:blip r:embed="rId5" cstate="print"/>
          <a:srcRect l="22261" t="17010" r="12001" b="4325"/>
          <a:stretch>
            <a:fillRect/>
          </a:stretch>
        </p:blipFill>
        <p:spPr bwMode="auto">
          <a:xfrm>
            <a:off x="4860032" y="0"/>
            <a:ext cx="4283968" cy="6858000"/>
          </a:xfrm>
          <a:prstGeom prst="rect">
            <a:avLst/>
          </a:prstGeom>
          <a:noFill/>
        </p:spPr>
      </p:pic>
      <p:sp>
        <p:nvSpPr>
          <p:cNvPr id="2" name="Ovál 1"/>
          <p:cNvSpPr/>
          <p:nvPr/>
        </p:nvSpPr>
        <p:spPr>
          <a:xfrm>
            <a:off x="3707904" y="260648"/>
            <a:ext cx="5293704" cy="23042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BARRIQUE</a:t>
            </a:r>
            <a:endParaRPr lang="cs-CZ"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7141459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3">
            <a:lumMod val="75000"/>
            <a:alpha val="90000"/>
          </a:schemeClr>
        </a:solidFill>
        <a:effectLst/>
      </p:bgPr>
    </p:bg>
    <p:spTree>
      <p:nvGrpSpPr>
        <p:cNvPr id="1" name=""/>
        <p:cNvGrpSpPr/>
        <p:nvPr/>
      </p:nvGrpSpPr>
      <p:grpSpPr>
        <a:xfrm>
          <a:off x="0" y="0"/>
          <a:ext cx="0" cy="0"/>
          <a:chOff x="0" y="0"/>
          <a:chExt cx="0" cy="0"/>
        </a:xfrm>
      </p:grpSpPr>
      <p:pic>
        <p:nvPicPr>
          <p:cNvPr id="12290" name="Picture 2" descr="VÃ½sledek obrÃ¡zku pro Botrytis cinerea"/>
          <p:cNvPicPr>
            <a:picLocks noChangeAspect="1" noChangeArrowheads="1"/>
          </p:cNvPicPr>
          <p:nvPr/>
        </p:nvPicPr>
        <p:blipFill>
          <a:blip r:embed="rId3" cstate="print"/>
          <a:srcRect/>
          <a:stretch>
            <a:fillRect/>
          </a:stretch>
        </p:blipFill>
        <p:spPr bwMode="auto">
          <a:xfrm>
            <a:off x="1187624" y="0"/>
            <a:ext cx="6840760" cy="6858000"/>
          </a:xfrm>
          <a:prstGeom prst="rect">
            <a:avLst/>
          </a:prstGeom>
          <a:noFill/>
        </p:spPr>
      </p:pic>
      <p:sp>
        <p:nvSpPr>
          <p:cNvPr id="2" name="Obdélník 1"/>
          <p:cNvSpPr/>
          <p:nvPr/>
        </p:nvSpPr>
        <p:spPr>
          <a:xfrm>
            <a:off x="179512" y="5949280"/>
            <a:ext cx="4523611" cy="769441"/>
          </a:xfrm>
          <a:prstGeom prst="rect">
            <a:avLst/>
          </a:prstGeom>
        </p:spPr>
        <p:txBody>
          <a:bodyPr wrap="none">
            <a:spAutoFit/>
          </a:bodyPr>
          <a:lstStyle/>
          <a:p>
            <a:r>
              <a:rPr lang="cs-CZ" sz="4400" b="1" spc="50" dirty="0" smtClean="0">
                <a:ln w="11430"/>
                <a:solidFill>
                  <a:schemeClr val="bg1"/>
                </a:solidFill>
                <a:effectLst>
                  <a:outerShdw blurRad="76200" dist="50800" dir="5400000" algn="tl" rotWithShape="0">
                    <a:srgbClr val="000000">
                      <a:alpha val="65000"/>
                    </a:srgbClr>
                  </a:outerShdw>
                </a:effectLst>
              </a:rPr>
              <a:t>BOTRYTICKÉ VÍNO</a:t>
            </a:r>
            <a:endParaRPr lang="cs-CZ" sz="4400" b="1" spc="50" dirty="0">
              <a:ln w="11430"/>
              <a:solidFill>
                <a:schemeClr val="bg1"/>
              </a:solidFill>
              <a:effectLst>
                <a:outerShdw blurRad="76200" dist="50800" dir="5400000" algn="tl" rotWithShape="0">
                  <a:srgbClr val="000000">
                    <a:alpha val="65000"/>
                  </a:srgbClr>
                </a:outerShdw>
              </a:effectLs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Ã½sledek obrÃ¡zku pro LISOVÃNÃ VÃN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987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Ovál 1"/>
          <p:cNvSpPr/>
          <p:nvPr/>
        </p:nvSpPr>
        <p:spPr>
          <a:xfrm>
            <a:off x="0" y="107504"/>
            <a:ext cx="3960440" cy="1656184"/>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DRCENÍ</a:t>
            </a:r>
            <a:endParaRPr lang="cs-CZ"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020477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6" name="Picture 4" descr="VÃ½sledek obrÃ¡zku pro putna na vÃ½robu vÃ­na"/>
          <p:cNvPicPr>
            <a:picLocks noChangeAspect="1" noChangeArrowheads="1"/>
          </p:cNvPicPr>
          <p:nvPr/>
        </p:nvPicPr>
        <p:blipFill>
          <a:blip r:embed="rId3" cstate="print"/>
          <a:srcRect l="29956" r="24469"/>
          <a:stretch>
            <a:fillRect/>
          </a:stretch>
        </p:blipFill>
        <p:spPr bwMode="auto">
          <a:xfrm>
            <a:off x="4716016" y="0"/>
            <a:ext cx="4427984" cy="6858000"/>
          </a:xfrm>
          <a:prstGeom prst="rect">
            <a:avLst/>
          </a:prstGeom>
          <a:noFill/>
        </p:spPr>
      </p:pic>
      <p:pic>
        <p:nvPicPr>
          <p:cNvPr id="156674" name="Picture 2" descr="VÃ½sledek obrÃ¡zku pro tokajskÃ¡ vÃ­na"/>
          <p:cNvPicPr>
            <a:picLocks noChangeAspect="1" noChangeArrowheads="1"/>
          </p:cNvPicPr>
          <p:nvPr/>
        </p:nvPicPr>
        <p:blipFill>
          <a:blip r:embed="rId4" cstate="print"/>
          <a:srcRect l="28337"/>
          <a:stretch>
            <a:fillRect/>
          </a:stretch>
        </p:blipFill>
        <p:spPr bwMode="auto">
          <a:xfrm>
            <a:off x="0" y="-46862"/>
            <a:ext cx="4824536" cy="6904862"/>
          </a:xfrm>
          <a:prstGeom prst="rect">
            <a:avLst/>
          </a:prstGeom>
          <a:noFill/>
        </p:spPr>
      </p:pic>
      <p:sp>
        <p:nvSpPr>
          <p:cNvPr id="4" name="Ovál 7"/>
          <p:cNvSpPr/>
          <p:nvPr/>
        </p:nvSpPr>
        <p:spPr>
          <a:xfrm>
            <a:off x="4283968" y="4365104"/>
            <a:ext cx="5076056" cy="223224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TOKAJSKÉ VÍNO</a:t>
            </a:r>
            <a:endParaRPr lang="cs-CZ"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ál 2"/>
          <p:cNvSpPr/>
          <p:nvPr/>
        </p:nvSpPr>
        <p:spPr>
          <a:xfrm>
            <a:off x="60334" y="188640"/>
            <a:ext cx="9071130" cy="220486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SVATOMARTINSKÉ VÍNO</a:t>
            </a:r>
            <a:endParaRPr lang="cs-CZ"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8194" name="Picture 2" descr="Výsledek obrázku pro SVATOMARTINSKÉ VÍNO"/>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544" y="1734022"/>
            <a:ext cx="8038101" cy="518457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ouvisející obráz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58698" y="4437112"/>
            <a:ext cx="1956752" cy="198015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8" name="Picture 6" descr="Výsledek obrázku pro svatomartinské logo"/>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334" y="3953594"/>
            <a:ext cx="2308900" cy="2793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956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VÃ½sledek obrÃ¡zku pro beaujolais nouveau 2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3066" y="2535492"/>
            <a:ext cx="2736304" cy="15415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2" descr="Výsledek obrázku pro KALENDÁŘ"/>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74013" y="4077072"/>
            <a:ext cx="4014411" cy="28903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descr="Související obrázek"/>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48264" y="1468312"/>
            <a:ext cx="2880320" cy="5670632"/>
          </a:xfrm>
          <a:prstGeom prst="rect">
            <a:avLst/>
          </a:prstGeom>
          <a:noFill/>
          <a:extLst>
            <a:ext uri="{909E8E84-426E-40DD-AFC4-6F175D3DCCD1}">
              <a14:hiddenFill xmlns:a14="http://schemas.microsoft.com/office/drawing/2010/main">
                <a:solidFill>
                  <a:srgbClr val="FFFFFF"/>
                </a:solidFill>
              </a14:hiddenFill>
            </a:ext>
          </a:extLst>
        </p:spPr>
      </p:pic>
      <p:sp>
        <p:nvSpPr>
          <p:cNvPr id="4" name="Ovál 7"/>
          <p:cNvSpPr/>
          <p:nvPr/>
        </p:nvSpPr>
        <p:spPr>
          <a:xfrm>
            <a:off x="179512" y="226056"/>
            <a:ext cx="6396188" cy="248451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BEAUJOLAIS NOUVEAU</a:t>
            </a:r>
            <a:endParaRPr lang="cs-CZ"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26" name="Picture 2" descr="VÃ½sledek obrÃ¡zku pro beaujolais nouveau 2018"/>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16481" y="2441509"/>
            <a:ext cx="3057532" cy="45946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Ã½sledek obrÃ¡zku pro beaujolais nouveau 2018"/>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76955" y="2441509"/>
            <a:ext cx="3312368" cy="44164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Ã½sledek obrÃ¡zku pro beaujolais nouveau 2018"/>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26081" y="1753480"/>
            <a:ext cx="5085124" cy="50851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 y="0"/>
            <a:ext cx="911823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0" y="2852936"/>
            <a:ext cx="9144000" cy="769441"/>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defPPr>
              <a:defRPr lang="cs-CZ"/>
            </a:defPPr>
            <a:lvl1pPr algn="ctr">
              <a:defRPr sz="4400" b="1" spc="50">
                <a:ln w="11430"/>
                <a:solidFill>
                  <a:schemeClr val="bg1"/>
                </a:solidFill>
                <a:effectLst>
                  <a:outerShdw blurRad="76200" dist="50800" dir="5400000" algn="tl" rotWithShape="0">
                    <a:srgbClr val="000000">
                      <a:alpha val="65000"/>
                    </a:srgb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cs-CZ" dirty="0" smtClean="0"/>
              <a:t>Zásady podávání vína</a:t>
            </a:r>
            <a:endParaRPr lang="cs-CZ" dirty="0"/>
          </a:p>
        </p:txBody>
      </p:sp>
    </p:spTree>
    <p:extLst>
      <p:ext uri="{BB962C8B-B14F-4D97-AF65-F5344CB8AC3E}">
        <p14:creationId xmlns:p14="http://schemas.microsoft.com/office/powerpoint/2010/main" val="14756882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ouvisející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6621"/>
            <a:ext cx="2520280" cy="462051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Výsledek obrázku pro ryby sýry"/>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544" y="2564904"/>
            <a:ext cx="3648405" cy="273630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Výsledek obrázku pro losos ryby a jídlo"/>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3688" y="692696"/>
            <a:ext cx="4311477" cy="2874318"/>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Výsledek obrázku pro červené víno"/>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69262" y="199389"/>
            <a:ext cx="3374738" cy="3860931"/>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Výsledek obrázku pro zvěřina steak"/>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07696" y="2292094"/>
            <a:ext cx="2736304" cy="3281924"/>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Výsledek obrázku pro růžové víno"/>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9872" y="1635048"/>
            <a:ext cx="3471757" cy="5222952"/>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14" descr="Výsledek obrázku pro dezert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16" descr="Výsledek obrázku pro dezert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18" descr="Výsledek obrázku pro dezerty"/>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20" descr="Výsledek obrázku pro dezerty"/>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22" descr="Výsledek obrázku pro dezerty"/>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8" name="AutoShape 24" descr="Výsledek obrázku pro dezerty"/>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9242" name="Picture 26" descr="Výsledek obrázku pro dezert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63688" y="4509120"/>
            <a:ext cx="3710419" cy="247361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44" name="Picture 28" descr="Výsledek obrázku pro ovoc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48839" y="3861048"/>
            <a:ext cx="3527009" cy="2354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7665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Výsledek obrázku pro skladování vín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1505837"/>
            <a:ext cx="6642216" cy="498166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Obdélník 1"/>
          <p:cNvSpPr/>
          <p:nvPr/>
        </p:nvSpPr>
        <p:spPr>
          <a:xfrm>
            <a:off x="60334" y="188640"/>
            <a:ext cx="9071130" cy="769441"/>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cs-CZ" sz="4400" b="1" spc="50" dirty="0">
                <a:ln w="11430"/>
                <a:solidFill>
                  <a:schemeClr val="bg1"/>
                </a:solidFill>
                <a:effectLst>
                  <a:outerShdw blurRad="76200" dist="50800" dir="5400000" algn="tl" rotWithShape="0">
                    <a:srgbClr val="000000">
                      <a:alpha val="65000"/>
                    </a:srgbClr>
                  </a:outerShdw>
                </a:effectLst>
              </a:rPr>
              <a:t>SKLADOVÁNÍ VÍNA</a:t>
            </a:r>
          </a:p>
        </p:txBody>
      </p:sp>
      <p:pic>
        <p:nvPicPr>
          <p:cNvPr id="11266" name="Picture 2" descr="Výsledek obrázku pro KORKOVÁ ZÁTKA"/>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628800"/>
            <a:ext cx="2495984" cy="288458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Výsledek obrázku pro láhev vína"/>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24128" y="2060848"/>
            <a:ext cx="3744416" cy="179732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Výsledek obrázku pro sluníčko"/>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16216" y="4448210"/>
            <a:ext cx="1716855" cy="1668783"/>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Související obrázek"/>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2699244"/>
            <a:ext cx="3240360" cy="43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4350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ál 1"/>
          <p:cNvSpPr/>
          <p:nvPr/>
        </p:nvSpPr>
        <p:spPr>
          <a:xfrm>
            <a:off x="72870" y="2060848"/>
            <a:ext cx="9071130" cy="220486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DĚKUJI ZA POZORNOST</a:t>
            </a:r>
            <a:endParaRPr lang="cs-CZ"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139061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Ã½sledek obrÃ¡zku pro bÃ­lkovinnÃ½ zÃ¡kal u vÃ­n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1772816"/>
            <a:ext cx="596265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11053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VÃ½sledek obrÃ¡zku pro bÃ­lkovinnÃ½ zÃ¡kal u vÃ­n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75" y="836712"/>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244325"/>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2326</TotalTime>
  <Words>3213</Words>
  <Application>Microsoft Office PowerPoint</Application>
  <PresentationFormat>Předvádění na obrazovce (4:3)</PresentationFormat>
  <Paragraphs>401</Paragraphs>
  <Slides>98</Slides>
  <Notes>52</Notes>
  <HiddenSlides>6</HiddenSlides>
  <MMClips>0</MMClips>
  <ScaleCrop>false</ScaleCrop>
  <HeadingPairs>
    <vt:vector size="4" baseType="variant">
      <vt:variant>
        <vt:lpstr>Motiv</vt:lpstr>
      </vt:variant>
      <vt:variant>
        <vt:i4>1</vt:i4>
      </vt:variant>
      <vt:variant>
        <vt:lpstr>Nadpisy snímků</vt:lpstr>
      </vt:variant>
      <vt:variant>
        <vt:i4>98</vt:i4>
      </vt:variant>
    </vt:vector>
  </HeadingPairs>
  <TitlesOfParts>
    <vt:vector size="99" baseType="lpstr">
      <vt:lpstr>Motiv sady Office</vt:lpstr>
      <vt:lpstr>VÍNO</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VÍNO</dc:title>
  <dc:creator>Martina</dc:creator>
  <cp:lastModifiedBy>Martina Punčochářová</cp:lastModifiedBy>
  <cp:revision>146</cp:revision>
  <dcterms:created xsi:type="dcterms:W3CDTF">2017-05-30T15:27:30Z</dcterms:created>
  <dcterms:modified xsi:type="dcterms:W3CDTF">2019-04-24T10:05:51Z</dcterms:modified>
</cp:coreProperties>
</file>